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showSpecialPlsOnTitleSld="0" saveSubsetFonts="1" autoCompressPictures="0">
  <p:sldMasterIdLst>
    <p:sldMasterId id="2147483648" r:id="rId1"/>
  </p:sldMasterIdLst>
  <p:notesMasterIdLst>
    <p:notesMasterId r:id="rId30"/>
  </p:notesMasterIdLst>
  <p:handoutMasterIdLst>
    <p:handoutMasterId r:id="rId31"/>
  </p:handoutMasterIdLst>
  <p:sldIdLst>
    <p:sldId id="661" r:id="rId2"/>
    <p:sldId id="622" r:id="rId3"/>
    <p:sldId id="667" r:id="rId4"/>
    <p:sldId id="2520" r:id="rId5"/>
    <p:sldId id="275" r:id="rId6"/>
    <p:sldId id="624" r:id="rId7"/>
    <p:sldId id="688" r:id="rId8"/>
    <p:sldId id="2510" r:id="rId9"/>
    <p:sldId id="621" r:id="rId10"/>
    <p:sldId id="675" r:id="rId11"/>
    <p:sldId id="639" r:id="rId12"/>
    <p:sldId id="670" r:id="rId13"/>
    <p:sldId id="633" r:id="rId14"/>
    <p:sldId id="669" r:id="rId15"/>
    <p:sldId id="686" r:id="rId16"/>
    <p:sldId id="668" r:id="rId17"/>
    <p:sldId id="644" r:id="rId18"/>
    <p:sldId id="645" r:id="rId19"/>
    <p:sldId id="646" r:id="rId20"/>
    <p:sldId id="671" r:id="rId21"/>
    <p:sldId id="642" r:id="rId22"/>
    <p:sldId id="687" r:id="rId23"/>
    <p:sldId id="2521" r:id="rId24"/>
    <p:sldId id="674" r:id="rId25"/>
    <p:sldId id="676" r:id="rId26"/>
    <p:sldId id="649" r:id="rId27"/>
    <p:sldId id="689" r:id="rId28"/>
    <p:sldId id="647" r:id="rId29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7700"/>
    <a:srgbClr val="464646"/>
    <a:srgbClr val="292929"/>
    <a:srgbClr val="DB0021"/>
    <a:srgbClr val="17631F"/>
    <a:srgbClr val="124120"/>
    <a:srgbClr val="008000"/>
    <a:srgbClr val="C0504D"/>
    <a:srgbClr val="D64A49"/>
    <a:srgbClr val="8E32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583" autoAdjust="0"/>
    <p:restoredTop sz="90370" autoAdjust="0"/>
  </p:normalViewPr>
  <p:slideViewPr>
    <p:cSldViewPr snapToGrid="0" snapToObjects="1">
      <p:cViewPr varScale="1">
        <p:scale>
          <a:sx n="225" d="100"/>
          <a:sy n="225" d="100"/>
        </p:scale>
        <p:origin x="1224" y="168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Optima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Optima" charset="0"/>
              </a:defRPr>
            </a:lvl1pPr>
          </a:lstStyle>
          <a:p>
            <a:pPr>
              <a:defRPr/>
            </a:pPr>
            <a:fld id="{F740E645-315C-B948-A9FB-FB2E786AC6DA}" type="datetime1">
              <a:rPr lang="en-US"/>
              <a:pPr>
                <a:defRPr/>
              </a:pPr>
              <a:t>3/4/25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Optima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Optima" charset="0"/>
              </a:defRPr>
            </a:lvl1pPr>
          </a:lstStyle>
          <a:p>
            <a:pPr>
              <a:defRPr/>
            </a:pPr>
            <a:fld id="{33D88D85-4AFE-DC49-A50E-C037F084A945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416019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1.png>
</file>

<file path=ppt/media/image12.png>
</file>

<file path=ppt/media/image13.tiff>
</file>

<file path=ppt/media/image14.png>
</file>

<file path=ppt/media/image15.png>
</file>

<file path=ppt/media/image16.png>
</file>

<file path=ppt/media/image17.png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pPr>
              <a:defRPr/>
            </a:pPr>
            <a:fld id="{FDD0D292-1667-AA42-A234-C614477490B3}" type="datetime1">
              <a:rPr lang="en-US"/>
              <a:pPr>
                <a:defRPr/>
              </a:pPr>
              <a:t>3/4/25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pPr>
              <a:defRPr/>
            </a:pPr>
            <a:fld id="{E94CAB5F-7176-944B-A87E-993A9A665619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08440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94CAB5F-7176-944B-A87E-993A9A665619}" type="slidenum">
              <a:rPr lang="en-US" smtClean="0"/>
              <a:pPr>
                <a:defRPr/>
              </a:pPr>
              <a:t>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40689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eriod"/>
            </a:pPr>
            <a:r>
              <a:rPr lang="en-US" dirty="0"/>
              <a:t>Sequence errors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Reference errors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Alignment issues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94CAB5F-7176-944B-A87E-993A9A665619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68739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0" i="0" dirty="0" err="1">
                <a:solidFill>
                  <a:srgbClr val="1F2328"/>
                </a:solidFill>
                <a:effectLst/>
                <a:latin typeface="-apple-system"/>
              </a:rPr>
              <a:t>DeepVariant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 is a deep learning-based variant caller that takes aligned reads (in BAM or CRAM format), produces pileup image tensors from them, classifies each tensor using a convolutional neural network, and finally reports the results in a standard VCF or </a:t>
            </a:r>
            <a:r>
              <a:rPr lang="en-US" b="0" i="0" dirty="0" err="1">
                <a:solidFill>
                  <a:srgbClr val="1F2328"/>
                </a:solidFill>
                <a:effectLst/>
                <a:latin typeface="-apple-system"/>
              </a:rPr>
              <a:t>gVCF</a:t>
            </a:r>
            <a:r>
              <a:rPr lang="en-US" b="0" i="0" dirty="0">
                <a:solidFill>
                  <a:srgbClr val="1F2328"/>
                </a:solidFill>
                <a:effectLst/>
                <a:latin typeface="-apple-system"/>
              </a:rPr>
              <a:t> file.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94CAB5F-7176-944B-A87E-993A9A665619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03260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What term is used for a mutation occurring on a stop codon sequence?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94CAB5F-7176-944B-A87E-993A9A665619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773451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>
          <a:extLst>
            <a:ext uri="{FF2B5EF4-FFF2-40B4-BE49-F238E27FC236}">
              <a16:creationId xmlns:a16="http://schemas.microsoft.com/office/drawing/2014/main" id="{37142A31-105E-A08E-B972-C5BCB1CD22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21ecb54eb09_1_119:notes">
            <a:extLst>
              <a:ext uri="{FF2B5EF4-FFF2-40B4-BE49-F238E27FC236}">
                <a16:creationId xmlns:a16="http://schemas.microsoft.com/office/drawing/2014/main" id="{DF791FBA-9298-4595-AA55-BF9A793D434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g21ecb54eb09_1_119:notes">
            <a:extLst>
              <a:ext uri="{FF2B5EF4-FFF2-40B4-BE49-F238E27FC236}">
                <a16:creationId xmlns:a16="http://schemas.microsoft.com/office/drawing/2014/main" id="{5C6A0673-3666-5EA9-5361-8A88FC5E84C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67316053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88D393B-647F-894C-99F4-C8BCECD12818}" type="slidenum">
              <a:rPr lang="en-US"/>
              <a:pPr/>
              <a:t>5</a:t>
            </a:fld>
            <a:endParaRPr lang="en-US"/>
          </a:p>
        </p:txBody>
      </p:sp>
      <p:sp>
        <p:nvSpPr>
          <p:cNvPr id="215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ln/>
          <a:extLs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21507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82131A7-95D9-C846-AF48-D21E5A7B8D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0958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47107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en-US">
              <a:latin typeface="Helvetica" charset="0"/>
              <a:ea typeface="ＭＳ Ｐゴシック" charset="0"/>
              <a:cs typeface="ＭＳ Ｐゴシック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revolution</a:t>
            </a:r>
            <a:r>
              <a:rPr lang="en-US" baseline="0" dirty="0"/>
              <a:t> of sequencing allows for affordable genotyping.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94CAB5F-7176-944B-A87E-993A9A665619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34456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E94CAB5F-7176-944B-A87E-993A9A665619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866538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94CAB5F-7176-944B-A87E-993A9A665619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6482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E94CAB5F-7176-944B-A87E-993A9A665619}" type="slidenum">
              <a:rPr lang="en-US" smtClean="0"/>
              <a:pPr>
                <a:defRPr/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74722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2F57970-5BE4-1141-BAFB-683CD335299A}" type="datetime1">
              <a:rPr lang="en-US"/>
              <a:pPr>
                <a:defRPr/>
              </a:pPr>
              <a:t>3/4/25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94314A5-F59A-5A42-AFD5-51FB7C2D94B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8048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8721536-804C-A741-9E0A-D19809D28727}" type="datetime1">
              <a:rPr lang="en-US"/>
              <a:pPr>
                <a:defRPr/>
              </a:pPr>
              <a:t>3/4/25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E4F4AF9-F635-C742-A852-964B760CE53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878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9B64295-34D9-F540-9BCC-24FD3AF69FA1}" type="datetime1">
              <a:rPr lang="en-US"/>
              <a:pPr>
                <a:defRPr/>
              </a:pPr>
              <a:t>3/4/25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CE69A1C-7BAB-1D4B-BE58-A7B8B4AAF55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45573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E12196F-4D27-1542-BAE6-540D6063689C}" type="datetime1">
              <a:rPr lang="en-US"/>
              <a:pPr>
                <a:defRPr/>
              </a:pPr>
              <a:t>3/4/25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9E3EFA63-DE6B-1C40-8E13-70DFD3C7F10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7071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C731F03-FCCE-3843-ADA4-7D6479FB0868}" type="datetime1">
              <a:rPr lang="en-US"/>
              <a:pPr>
                <a:defRPr/>
              </a:pPr>
              <a:t>3/4/25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A7B81B-5CF5-014F-8130-0F26BB3DCC16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4069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1B8DAA6-28C1-B34B-951D-319539C60867}" type="datetime1">
              <a:rPr lang="en-US"/>
              <a:pPr>
                <a:defRPr/>
              </a:pPr>
              <a:t>3/4/25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BCAC290-908A-6048-95E9-D19D467BB4F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793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EE7EE0-F529-C340-87F0-DDCA66C403BE}" type="datetime1">
              <a:rPr lang="en-US"/>
              <a:pPr>
                <a:defRPr/>
              </a:pPr>
              <a:t>3/4/25</a:t>
            </a:fld>
            <a:endParaRPr lang="en-US"/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E252471-DB84-8144-9124-D4727791285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76928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5904246-0DD4-2E4D-ADA9-AF783DBFA658}" type="datetime1">
              <a:rPr lang="en-US"/>
              <a:pPr>
                <a:defRPr/>
              </a:pPr>
              <a:t>3/4/25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A657B3B-B3E4-D144-8912-620ABD8E7B0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6122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9732AEA-A3D5-124B-9561-545E4BE589C8}" type="datetime1">
              <a:rPr lang="en-US"/>
              <a:pPr>
                <a:defRPr/>
              </a:pPr>
              <a:t>3/4/25</a:t>
            </a:fld>
            <a:endParaRPr lang="en-US"/>
          </a:p>
        </p:txBody>
      </p:sp>
      <p:sp>
        <p:nvSpPr>
          <p:cNvPr id="3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38CE164-F883-BF44-AC81-A171C2934A22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606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3C139671-24C7-D441-8C39-BEC6FA5BF9BB}" type="datetime1">
              <a:rPr lang="en-US"/>
              <a:pPr>
                <a:defRPr/>
              </a:pPr>
              <a:t>3/4/25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E588714-85E9-4A4F-8874-9FF04F8CFEA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01772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6038F8C-D918-ED43-B164-B68C0DF3E423}" type="datetime1">
              <a:rPr lang="en-US"/>
              <a:pPr>
                <a:defRPr/>
              </a:pPr>
              <a:t>3/4/25</a:t>
            </a:fld>
            <a:endParaRPr lang="en-US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18E5DFE7-50EA-2C40-9BC6-B5B144EE1DAA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1926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090612"/>
            <a:ext cx="8229600" cy="35016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pPr>
              <a:defRPr/>
            </a:pPr>
            <a:fld id="{63D4D664-0C13-214C-8069-5054E0CA65F1}" type="datetime1">
              <a:rPr lang="en-US"/>
              <a:pPr>
                <a:defRPr/>
              </a:pPr>
              <a:t>3/4/25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fontAlgn="auto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rgbClr val="898989"/>
                </a:solidFill>
                <a:latin typeface="Calibri" charset="0"/>
              </a:defRPr>
            </a:lvl1pPr>
          </a:lstStyle>
          <a:p>
            <a:pPr>
              <a:defRPr/>
            </a:pPr>
            <a:fld id="{999F4DA7-82EC-504E-887A-35058808A75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2800" kern="12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•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samtools.github.io/hts-specs/VCFv4.2.pdf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png"/><Relationship Id="rId4" Type="http://schemas.openxmlformats.org/officeDocument/2006/relationships/image" Target="../media/image1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48490"/>
            <a:ext cx="7772400" cy="1470025"/>
          </a:xfrm>
        </p:spPr>
        <p:txBody>
          <a:bodyPr>
            <a:normAutofit/>
          </a:bodyPr>
          <a:lstStyle/>
          <a:p>
            <a:r>
              <a:rPr lang="en-US" sz="3600" dirty="0"/>
              <a:t>Genomic variants</a:t>
            </a:r>
            <a:br>
              <a:rPr lang="en-US" sz="3600" dirty="0"/>
            </a:br>
            <a:br>
              <a:rPr lang="en-US" dirty="0"/>
            </a:br>
            <a:r>
              <a:rPr lang="en-US" sz="2000" dirty="0"/>
              <a:t>Bioinformatics Applications (PLPTH813)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002024"/>
            <a:ext cx="6400800" cy="1752600"/>
          </a:xfrm>
        </p:spPr>
        <p:txBody>
          <a:bodyPr>
            <a:normAutofit/>
          </a:bodyPr>
          <a:lstStyle/>
          <a:p>
            <a:r>
              <a:rPr lang="en-US" sz="2800" dirty="0"/>
              <a:t>Sanzhen Liu</a:t>
            </a:r>
          </a:p>
          <a:p>
            <a:endParaRPr lang="en-US" sz="2800" dirty="0"/>
          </a:p>
          <a:p>
            <a:r>
              <a:rPr lang="en-US" sz="2800" dirty="0"/>
              <a:t>2/27/2025</a:t>
            </a:r>
          </a:p>
        </p:txBody>
      </p:sp>
    </p:spTree>
    <p:extLst>
      <p:ext uri="{BB962C8B-B14F-4D97-AF65-F5344CB8AC3E}">
        <p14:creationId xmlns:p14="http://schemas.microsoft.com/office/powerpoint/2010/main" val="13847305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64263"/>
            <a:ext cx="8229600" cy="931334"/>
          </a:xfrm>
        </p:spPr>
        <p:txBody>
          <a:bodyPr/>
          <a:lstStyle/>
          <a:p>
            <a:r>
              <a:rPr lang="en-US" dirty="0"/>
              <a:t>Next-Generation Sequencing to generate data for variant discovery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3EFA63-DE6B-1C40-8E13-70DFD3C7F100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sp>
        <p:nvSpPr>
          <p:cNvPr id="47" name="TextBox 46"/>
          <p:cNvSpPr txBox="1"/>
          <p:nvPr/>
        </p:nvSpPr>
        <p:spPr>
          <a:xfrm>
            <a:off x="1304187" y="1255455"/>
            <a:ext cx="3966314" cy="3785652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GATCTGCGT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</a:t>
            </a:r>
          </a:p>
          <a:p>
            <a:pPr algn="ctr"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GATCTGCGT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</a:t>
            </a:r>
          </a:p>
          <a:p>
            <a:pPr algn="ctr"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GATCTGCGT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</a:t>
            </a:r>
          </a:p>
          <a:p>
            <a:pPr algn="ctr"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GATCTGCGT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</a:t>
            </a:r>
          </a:p>
          <a:p>
            <a:pPr algn="ctr"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GATCTGCGT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</a:t>
            </a:r>
          </a:p>
          <a:p>
            <a:pPr algn="ctr"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GATCTGCGT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</a:t>
            </a:r>
          </a:p>
          <a:p>
            <a:pPr algn="ctr"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GATCTGCGT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</a:t>
            </a:r>
          </a:p>
          <a:p>
            <a:pPr algn="ctr"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GATCTGCGT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</a:t>
            </a:r>
          </a:p>
          <a:p>
            <a:pPr algn="ctr"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GATCTGCGT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</a:t>
            </a:r>
          </a:p>
          <a:p>
            <a:pPr algn="ctr"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GATCTGCGT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"/>
                <a:ea typeface="ＭＳ Ｐゴシック" charset="-128"/>
                <a:cs typeface="Courier"/>
              </a:rPr>
              <a:t>ATACGGAAT</a:t>
            </a:r>
          </a:p>
          <a:p>
            <a:pPr algn="ctr">
              <a:defRPr/>
            </a:pPr>
            <a:endParaRPr lang="en-US" sz="2000" dirty="0">
              <a:solidFill>
                <a:srgbClr val="7F7F7F"/>
              </a:solidFill>
              <a:latin typeface="Courier"/>
              <a:ea typeface="ＭＳ Ｐゴシック" charset="-128"/>
              <a:cs typeface="Courier"/>
            </a:endParaRPr>
          </a:p>
          <a:p>
            <a:pPr algn="ctr">
              <a:defRPr/>
            </a:pPr>
            <a:r>
              <a:rPr lang="en-US" sz="2000" dirty="0">
                <a:solidFill>
                  <a:srgbClr val="7F7F7F"/>
                </a:solidFill>
                <a:latin typeface="Courier"/>
                <a:ea typeface="ＭＳ Ｐゴシック" charset="-128"/>
                <a:cs typeface="Courier"/>
              </a:rPr>
              <a:t>--------</a:t>
            </a:r>
            <a:r>
              <a:rPr lang="en-US" sz="2000" dirty="0">
                <a:solidFill>
                  <a:srgbClr val="008000"/>
                </a:solidFill>
                <a:latin typeface="Courier"/>
                <a:ea typeface="ＭＳ Ｐゴシック" charset="-128"/>
                <a:cs typeface="Courier"/>
              </a:rPr>
              <a:t>C</a:t>
            </a:r>
            <a:r>
              <a:rPr lang="en-US" sz="2000" dirty="0">
                <a:solidFill>
                  <a:srgbClr val="984807"/>
                </a:solidFill>
                <a:latin typeface="Courier"/>
                <a:ea typeface="ＭＳ Ｐゴシック" charset="-128"/>
                <a:cs typeface="Courier"/>
              </a:rPr>
              <a:t>/</a:t>
            </a:r>
            <a:r>
              <a:rPr lang="en-US" sz="2000" dirty="0">
                <a:solidFill>
                  <a:srgbClr val="FF0000"/>
                </a:solidFill>
                <a:latin typeface="Courier"/>
                <a:ea typeface="ＭＳ Ｐゴシック" charset="-128"/>
                <a:cs typeface="Courier"/>
              </a:rPr>
              <a:t>G</a:t>
            </a:r>
            <a:r>
              <a:rPr lang="en-US" sz="2000" dirty="0">
                <a:solidFill>
                  <a:srgbClr val="7F7F7F"/>
                </a:solidFill>
                <a:latin typeface="Courier"/>
                <a:ea typeface="ＭＳ Ｐゴシック" charset="-128"/>
                <a:cs typeface="Courier"/>
              </a:rPr>
              <a:t>--------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D0D49D-3847-534C-9DA6-9D7D54E74F3C}"/>
              </a:ext>
            </a:extLst>
          </p:cNvPr>
          <p:cNvSpPr txBox="1"/>
          <p:nvPr/>
        </p:nvSpPr>
        <p:spPr>
          <a:xfrm>
            <a:off x="5680665" y="3392197"/>
            <a:ext cx="234096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Heterozygous call</a:t>
            </a:r>
          </a:p>
          <a:p>
            <a:r>
              <a:rPr lang="en-US" dirty="0">
                <a:latin typeface="Calibri Light" panose="020F0302020204030204" pitchFamily="34" charset="0"/>
                <a:cs typeface="Calibri Light" panose="020F0302020204030204" pitchFamily="34" charset="0"/>
              </a:rPr>
              <a:t>(diploid genome)</a:t>
            </a:r>
          </a:p>
        </p:txBody>
      </p:sp>
    </p:spTree>
    <p:extLst>
      <p:ext uri="{BB962C8B-B14F-4D97-AF65-F5344CB8AC3E}">
        <p14:creationId xmlns:p14="http://schemas.microsoft.com/office/powerpoint/2010/main" val="29725655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/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2393"/>
            <a:ext cx="8229600" cy="681038"/>
          </a:xfrm>
        </p:spPr>
        <p:txBody>
          <a:bodyPr/>
          <a:lstStyle/>
          <a:p>
            <a:r>
              <a:rPr lang="en-US" sz="3200" dirty="0"/>
              <a:t>Approaches for data generation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4050" y="1056904"/>
            <a:ext cx="7835900" cy="3578726"/>
          </a:xfrm>
        </p:spPr>
        <p:txBody>
          <a:bodyPr/>
          <a:lstStyle/>
          <a:p>
            <a:r>
              <a:rPr lang="en-US" sz="2400" b="1" dirty="0"/>
              <a:t>Whole genome sequencing </a:t>
            </a:r>
            <a:r>
              <a:rPr lang="en-US" sz="2400" dirty="0"/>
              <a:t>(WGS): high genome coverage but costly for large genomes</a:t>
            </a:r>
          </a:p>
          <a:p>
            <a:r>
              <a:rPr lang="en-US" sz="2400" b="1" dirty="0"/>
              <a:t>Exome-capture sequencing</a:t>
            </a:r>
            <a:r>
              <a:rPr lang="en-US" sz="2400" dirty="0"/>
              <a:t>: target on genic regions</a:t>
            </a:r>
          </a:p>
          <a:p>
            <a:r>
              <a:rPr lang="en-US" sz="2400" b="1" dirty="0"/>
              <a:t>RNA sequencing </a:t>
            </a:r>
            <a:r>
              <a:rPr lang="en-US" sz="2400" dirty="0"/>
              <a:t>(RNA-seq): obtain data on genic regions and provide expression information</a:t>
            </a:r>
          </a:p>
          <a:p>
            <a:r>
              <a:rPr lang="en-US" sz="2400" b="1" dirty="0"/>
              <a:t>Genotyping-By-Sequencing</a:t>
            </a:r>
            <a:r>
              <a:rPr lang="en-US" sz="2400" dirty="0"/>
              <a:t> (GBS): cost-efficient and high-throughput approach</a:t>
            </a:r>
          </a:p>
          <a:p>
            <a:r>
              <a:rPr lang="en-US" sz="2400" b="1" dirty="0"/>
              <a:t>Skim sequencing</a:t>
            </a:r>
            <a:r>
              <a:rPr lang="en-US" sz="2400" dirty="0"/>
              <a:t>: low-depth WGS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3EFA63-DE6B-1C40-8E13-70DFD3C7F100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95103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757596"/>
          </a:xfrm>
        </p:spPr>
        <p:txBody>
          <a:bodyPr/>
          <a:lstStyle/>
          <a:p>
            <a:r>
              <a:rPr lang="en-US" dirty="0"/>
              <a:t>Alignment-based SNP discovery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3EFA63-DE6B-1C40-8E13-70DFD3C7F100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908968" y="1029799"/>
            <a:ext cx="5275603" cy="3477875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sz="2000" dirty="0">
                <a:solidFill>
                  <a:srgbClr val="000000"/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…GATCTGCGTCATACGGAAT… </a:t>
            </a:r>
            <a:r>
              <a:rPr lang="en-US" sz="2000" dirty="0">
                <a:solidFill>
                  <a:srgbClr val="000000"/>
                </a:solidFill>
                <a:latin typeface="+mn-lt"/>
                <a:ea typeface="ＭＳ Ｐゴシック" charset="-128"/>
                <a:cs typeface="Courier New" panose="02070309020205020404" pitchFamily="49" charset="0"/>
              </a:rPr>
              <a:t>(reference)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 GATCTGCGT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ATACGGAAT       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 GATCTGCGT</a:t>
            </a:r>
            <a:r>
              <a:rPr lang="en-US" sz="2000" dirty="0">
                <a:solidFill>
                  <a:srgbClr val="008000"/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ATACGGAAT  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 GATCTGCGT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ATACGGAAT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 GATCTGCGT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ATACGGAAT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 GATCTGCGT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ATACGGAAT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 GATCTGCGT</a:t>
            </a:r>
            <a:r>
              <a:rPr lang="en-US" sz="2000" dirty="0">
                <a:solidFill>
                  <a:srgbClr val="008000"/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ATACGGAAT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 GATCTGCGT</a:t>
            </a:r>
            <a:r>
              <a:rPr lang="en-US" sz="2000" dirty="0">
                <a:solidFill>
                  <a:srgbClr val="008000"/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ATACGGAAT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 GATCTGCGT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G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ATACGGAAT</a:t>
            </a:r>
          </a:p>
          <a:p>
            <a:pPr>
              <a:defRPr/>
            </a:pP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 GATCTGCGT</a:t>
            </a:r>
            <a:r>
              <a:rPr lang="en-US" sz="2000" dirty="0">
                <a:solidFill>
                  <a:srgbClr val="008000"/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C</a:t>
            </a:r>
            <a:r>
              <a:rPr lang="en-US" sz="2000" dirty="0">
                <a:solidFill>
                  <a:schemeClr val="bg1">
                    <a:lumMod val="65000"/>
                  </a:schemeClr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ATACGGAAT</a:t>
            </a:r>
          </a:p>
          <a:p>
            <a:pPr>
              <a:defRPr/>
            </a:pPr>
            <a:r>
              <a:rPr lang="en-US" sz="2000" dirty="0">
                <a:solidFill>
                  <a:srgbClr val="7F7F7F"/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 --------</a:t>
            </a:r>
            <a:r>
              <a:rPr lang="en-US" sz="2000" dirty="0">
                <a:solidFill>
                  <a:srgbClr val="008000"/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C</a:t>
            </a:r>
            <a:r>
              <a:rPr lang="en-US" sz="2000" dirty="0">
                <a:solidFill>
                  <a:srgbClr val="984807"/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/</a:t>
            </a:r>
            <a:r>
              <a:rPr lang="en-US" sz="2000" dirty="0">
                <a:solidFill>
                  <a:srgbClr val="FF0000"/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G</a:t>
            </a:r>
            <a:r>
              <a:rPr lang="en-US" sz="2000" dirty="0">
                <a:solidFill>
                  <a:srgbClr val="7F7F7F"/>
                </a:solidFill>
                <a:latin typeface="Courier New" panose="02070309020205020404" pitchFamily="49" charset="0"/>
                <a:ea typeface="ＭＳ Ｐゴシック" charset="-128"/>
                <a:cs typeface="Courier New" panose="02070309020205020404" pitchFamily="49" charset="0"/>
              </a:rPr>
              <a:t>--------</a:t>
            </a:r>
          </a:p>
        </p:txBody>
      </p:sp>
      <p:sp>
        <p:nvSpPr>
          <p:cNvPr id="6" name="Right Brace 5"/>
          <p:cNvSpPr/>
          <p:nvPr/>
        </p:nvSpPr>
        <p:spPr>
          <a:xfrm>
            <a:off x="5376035" y="1493132"/>
            <a:ext cx="177800" cy="2514600"/>
          </a:xfrm>
          <a:prstGeom prst="rightBrace">
            <a:avLst/>
          </a:prstGeom>
          <a:ln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579236" y="2534532"/>
            <a:ext cx="82624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Arial"/>
                <a:cs typeface="Arial"/>
              </a:rPr>
              <a:t>reads</a:t>
            </a:r>
          </a:p>
        </p:txBody>
      </p:sp>
    </p:spTree>
    <p:extLst>
      <p:ext uri="{BB962C8B-B14F-4D97-AF65-F5344CB8AC3E}">
        <p14:creationId xmlns:p14="http://schemas.microsoft.com/office/powerpoint/2010/main" val="2307771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Alignment-based SNP discovery, cont.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0342" y="946298"/>
            <a:ext cx="8899229" cy="3689497"/>
          </a:xfrm>
        </p:spPr>
        <p:txBody>
          <a:bodyPr/>
          <a:lstStyle/>
          <a:p>
            <a:pPr marL="0" indent="0">
              <a:buNone/>
            </a:pPr>
            <a:r>
              <a:rPr lang="en-US" sz="2400" b="1" dirty="0"/>
              <a:t>General procedure</a:t>
            </a:r>
          </a:p>
          <a:p>
            <a:r>
              <a:rPr lang="en-US" sz="2400" dirty="0"/>
              <a:t>Reads cleanup (adaptor, quality trimming, e.g., </a:t>
            </a:r>
            <a:r>
              <a:rPr lang="en-US" sz="2400" dirty="0" err="1"/>
              <a:t>trimmomatic</a:t>
            </a:r>
            <a:r>
              <a:rPr lang="en-US" sz="2400" dirty="0"/>
              <a:t>)</a:t>
            </a:r>
          </a:p>
          <a:p>
            <a:r>
              <a:rPr lang="en-US" sz="2400" dirty="0"/>
              <a:t>Reads aligned to the reference genome with aligners</a:t>
            </a:r>
          </a:p>
          <a:p>
            <a:pPr marL="0" indent="0">
              <a:buNone/>
            </a:pPr>
            <a:r>
              <a:rPr lang="en-US" sz="2400" dirty="0"/>
              <a:t>	1. BWA, Bowtie (DNA-seq reads)</a:t>
            </a:r>
          </a:p>
          <a:p>
            <a:pPr marL="0" indent="0">
              <a:buNone/>
            </a:pPr>
            <a:r>
              <a:rPr lang="en-US" sz="2400" dirty="0"/>
              <a:t>	2. HISAT2, STAR, GSNAP, </a:t>
            </a:r>
            <a:r>
              <a:rPr lang="en-US" sz="2400" dirty="0" err="1"/>
              <a:t>Tophat</a:t>
            </a:r>
            <a:r>
              <a:rPr lang="en-US" sz="2400" dirty="0"/>
              <a:t> (RNA-seq reads)</a:t>
            </a:r>
          </a:p>
          <a:p>
            <a:r>
              <a:rPr lang="en-US" sz="2400" dirty="0"/>
              <a:t>Post-alignment filtering and convert SAM (alignment file) to BAM</a:t>
            </a:r>
          </a:p>
          <a:p>
            <a:r>
              <a:rPr lang="en-US" sz="2400" dirty="0"/>
              <a:t>SNP calling with software packages: GATK, </a:t>
            </a:r>
            <a:r>
              <a:rPr lang="en-US" sz="2400" dirty="0" err="1"/>
              <a:t>bcftools</a:t>
            </a:r>
            <a:r>
              <a:rPr lang="en-US" sz="2400" dirty="0"/>
              <a:t> …</a:t>
            </a:r>
          </a:p>
          <a:p>
            <a:r>
              <a:rPr lang="en-US" sz="2400" dirty="0"/>
              <a:t>Use population information or some other criteria to filter SNP sets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3EFA63-DE6B-1C40-8E13-70DFD3C7F100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8225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223"/>
            <a:ext cx="8229600" cy="542925"/>
          </a:xfrm>
        </p:spPr>
        <p:txBody>
          <a:bodyPr/>
          <a:lstStyle/>
          <a:p>
            <a:r>
              <a:rPr lang="en-US" dirty="0"/>
              <a:t>Interpretation of the BWA alignment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3EFA63-DE6B-1C40-8E13-70DFD3C7F100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54002" y="998141"/>
            <a:ext cx="8547099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 New"/>
                <a:cs typeface="Courier New"/>
              </a:rPr>
              <a:t>HWI-ST897:104:C015GACXX:6:1101:12678:20443  163 U00096  </a:t>
            </a:r>
            <a:r>
              <a:rPr lang="en-US" dirty="0">
                <a:solidFill>
                  <a:srgbClr val="FF0000"/>
                </a:solidFill>
                <a:latin typeface="Courier New"/>
                <a:cs typeface="Courier New"/>
              </a:rPr>
              <a:t>1888286</a:t>
            </a:r>
            <a:r>
              <a:rPr lang="en-US" sz="1800" dirty="0">
                <a:latin typeface="Courier New"/>
                <a:cs typeface="Courier New"/>
              </a:rPr>
              <a:t> 60  </a:t>
            </a:r>
            <a:r>
              <a:rPr lang="en-US" dirty="0">
                <a:solidFill>
                  <a:srgbClr val="FF0000"/>
                </a:solidFill>
                <a:latin typeface="Courier New"/>
                <a:cs typeface="Courier New"/>
              </a:rPr>
              <a:t>64M1D20M</a:t>
            </a:r>
            <a:r>
              <a:rPr lang="en-US" sz="1800" dirty="0">
                <a:latin typeface="Courier New"/>
                <a:cs typeface="Courier New"/>
              </a:rPr>
              <a:t>    =   1888358 170 </a:t>
            </a:r>
            <a:r>
              <a:rPr lang="en-US" sz="1000" dirty="0">
                <a:latin typeface="Courier New"/>
                <a:cs typeface="Courier New"/>
              </a:rPr>
              <a:t>GCCAACAGCCGCGACTTCCTGTACGCCAGGATGCTGCATGACGACATCTTCAATCTCGTTGGGAAGACGTTAAAAACGGAAACC    CCCFFFFFHHFHHJJJJJJJ        JHIJHIJIIJIJJJJJIJJJJIJJHHFFFFFFEEEEEEDDDDDDA5,53,8&lt;?CC(50?8BD3?    </a:t>
            </a:r>
            <a:r>
              <a:rPr lang="en-US" dirty="0">
                <a:solidFill>
                  <a:srgbClr val="FF0000"/>
                </a:solidFill>
                <a:latin typeface="Courier New"/>
                <a:cs typeface="Courier New"/>
              </a:rPr>
              <a:t>NM:i:2</a:t>
            </a:r>
            <a:r>
              <a:rPr lang="en-US" sz="1800" dirty="0">
                <a:latin typeface="Courier New"/>
                <a:cs typeface="Courier New"/>
              </a:rPr>
              <a:t>  AS:i:72 XS:i:0  RG:Z:S1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5988" y="562144"/>
            <a:ext cx="15084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highlight>
                  <a:srgbClr val="FFFF00"/>
                </a:highlight>
                <a:latin typeface="+mn-lt"/>
              </a:rPr>
              <a:t>SAM output: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86365" y="2507794"/>
            <a:ext cx="220765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j-lt"/>
              </a:rPr>
              <a:t>CIGAR: 64M1D20M</a:t>
            </a:r>
          </a:p>
          <a:p>
            <a:r>
              <a:rPr lang="en-US" sz="2000" dirty="0">
                <a:latin typeface="+mj-lt"/>
              </a:rPr>
              <a:t>NM: edit distance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69900" y="3397251"/>
            <a:ext cx="18466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>
          <a:xfrm>
            <a:off x="186365" y="3215680"/>
            <a:ext cx="8890000" cy="1721841"/>
          </a:xfrm>
          <a:solidFill>
            <a:schemeClr val="accent5">
              <a:lumMod val="20000"/>
              <a:lumOff val="80000"/>
            </a:schemeClr>
          </a:solidFill>
        </p:spPr>
        <p:txBody>
          <a:bodyPr/>
          <a:lstStyle/>
          <a:p>
            <a:pPr marL="0" indent="0">
              <a:buNone/>
            </a:pPr>
            <a:r>
              <a:rPr lang="en-US" b="1" dirty="0">
                <a:solidFill>
                  <a:schemeClr val="tx2">
                    <a:lumMod val="75000"/>
                  </a:schemeClr>
                </a:solidFill>
              </a:rPr>
              <a:t>edit distance </a:t>
            </a:r>
            <a:r>
              <a:rPr lang="en-US" dirty="0"/>
              <a:t>is a way to quantify the dissimilarity of two strings (e.g., words) by counting the minimum number of edits (substitution, insertion, and deletion) required to transform one string into the other.</a:t>
            </a:r>
          </a:p>
          <a:p>
            <a:pPr marL="0" indent="0">
              <a:buNone/>
            </a:pPr>
            <a:r>
              <a:rPr lang="en-US" dirty="0"/>
              <a:t>fact -&gt; fit  (2)</a:t>
            </a:r>
          </a:p>
          <a:p>
            <a:pPr marL="0" indent="0">
              <a:buNone/>
            </a:pPr>
            <a:r>
              <a:rPr lang="en-US" dirty="0"/>
              <a:t>AACCT -&gt; AAACT  (1)</a:t>
            </a:r>
          </a:p>
        </p:txBody>
      </p:sp>
      <p:sp>
        <p:nvSpPr>
          <p:cNvPr id="10" name="Rectangle 9"/>
          <p:cNvSpPr/>
          <p:nvPr/>
        </p:nvSpPr>
        <p:spPr>
          <a:xfrm>
            <a:off x="10350500" y="4972050"/>
            <a:ext cx="914400" cy="9144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452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build="p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96978"/>
            <a:ext cx="8229600" cy="729686"/>
          </a:xfrm>
        </p:spPr>
        <p:txBody>
          <a:bodyPr/>
          <a:lstStyle/>
          <a:p>
            <a:r>
              <a:rPr lang="en-US" sz="3200" dirty="0"/>
              <a:t>edit distance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3300" y="1799118"/>
            <a:ext cx="4279900" cy="1352550"/>
          </a:xfrm>
        </p:spPr>
        <p:txBody>
          <a:bodyPr/>
          <a:lstStyle/>
          <a:p>
            <a:r>
              <a:rPr lang="en-US" sz="3200" dirty="0"/>
              <a:t>AACCT -&gt; ACCTA  (</a:t>
            </a:r>
            <a:r>
              <a:rPr lang="en-US" sz="3200" dirty="0">
                <a:solidFill>
                  <a:srgbClr val="FF0000"/>
                </a:solidFill>
              </a:rPr>
              <a:t>?</a:t>
            </a:r>
            <a:r>
              <a:rPr lang="en-US" sz="3200" dirty="0"/>
              <a:t>)</a:t>
            </a:r>
          </a:p>
          <a:p>
            <a:r>
              <a:rPr lang="en-US" sz="3200" dirty="0"/>
              <a:t>AATCCT -&gt; ATCAT  (</a:t>
            </a:r>
            <a:r>
              <a:rPr lang="en-US" sz="3200" dirty="0">
                <a:solidFill>
                  <a:srgbClr val="FF0000"/>
                </a:solidFill>
              </a:rPr>
              <a:t>?</a:t>
            </a:r>
            <a:r>
              <a:rPr lang="en-US" sz="3200" dirty="0"/>
              <a:t>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3EFA63-DE6B-1C40-8E13-70DFD3C7F100}" type="slidenum">
              <a:rPr lang="en-US" smtClean="0"/>
              <a:pPr>
                <a:defRPr/>
              </a:pPr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4148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2334" y="126238"/>
            <a:ext cx="8648699" cy="614362"/>
          </a:xfrm>
        </p:spPr>
        <p:txBody>
          <a:bodyPr/>
          <a:lstStyle/>
          <a:p>
            <a:r>
              <a:rPr lang="en-US" dirty="0"/>
              <a:t>Polymorphism based on Alignment + reference genome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3952" y="3153292"/>
            <a:ext cx="8128000" cy="1746250"/>
          </a:xfrm>
        </p:spPr>
        <p:txBody>
          <a:bodyPr/>
          <a:lstStyle/>
          <a:p>
            <a:pPr marL="0" indent="0">
              <a:buNone/>
            </a:pPr>
            <a:r>
              <a:rPr lang="en-US" sz="1200" dirty="0">
                <a:latin typeface="Courier New"/>
                <a:cs typeface="Courier New"/>
              </a:rPr>
              <a:t>Query  1        GCCAACAGCCGCGACTTCCTGTACGCCAGGATGCTGCATGACGACATCTTCAATCTCGTT  60</a:t>
            </a:r>
          </a:p>
          <a:p>
            <a:pPr marL="0" indent="0">
              <a:buNone/>
            </a:pPr>
            <a:r>
              <a:rPr lang="en-US" sz="1200" dirty="0">
                <a:latin typeface="Courier New"/>
                <a:cs typeface="Courier New"/>
              </a:rPr>
              <a:t>                ||||||||||||||||||||||||||||||||||||||||||||||||||||||||||||</a:t>
            </a:r>
          </a:p>
          <a:p>
            <a:pPr marL="0" indent="0">
              <a:buNone/>
            </a:pPr>
            <a:r>
              <a:rPr lang="en-US" sz="1200" dirty="0" err="1">
                <a:latin typeface="Courier New"/>
                <a:cs typeface="Courier New"/>
              </a:rPr>
              <a:t>Sbjct</a:t>
            </a:r>
            <a:r>
              <a:rPr lang="en-US" sz="1200" dirty="0">
                <a:latin typeface="Courier New"/>
                <a:cs typeface="Courier New"/>
              </a:rPr>
              <a:t>  1888286  GCCAACAGCCGCGACTTCCTGTACGCCAGGATGCTGCATGACGACATCTTCAATCTCGTT  1888345</a:t>
            </a:r>
          </a:p>
          <a:p>
            <a:pPr marL="0" indent="0">
              <a:buNone/>
            </a:pPr>
            <a:endParaRPr lang="en-US" sz="1200" dirty="0">
              <a:latin typeface="Courier New"/>
              <a:cs typeface="Courier New"/>
            </a:endParaRPr>
          </a:p>
          <a:p>
            <a:pPr marL="0" indent="0">
              <a:buNone/>
            </a:pPr>
            <a:r>
              <a:rPr lang="en-US" sz="1200" dirty="0">
                <a:latin typeface="Courier New"/>
                <a:cs typeface="Courier New"/>
              </a:rPr>
              <a:t>Query  61       GGGA-AGACGTTAAAAACGGAAACC  84</a:t>
            </a:r>
          </a:p>
          <a:p>
            <a:pPr marL="0" indent="0">
              <a:buNone/>
            </a:pPr>
            <a:r>
              <a:rPr lang="en-US" sz="1200" dirty="0">
                <a:latin typeface="Courier New"/>
                <a:cs typeface="Courier New"/>
              </a:rPr>
              <a:t>                |||| ||||||||||| ||||||||</a:t>
            </a:r>
          </a:p>
          <a:p>
            <a:pPr marL="0" indent="0">
              <a:buNone/>
            </a:pPr>
            <a:r>
              <a:rPr lang="en-US" sz="1200" dirty="0" err="1">
                <a:latin typeface="Courier New"/>
                <a:cs typeface="Courier New"/>
              </a:rPr>
              <a:t>Sbjct</a:t>
            </a:r>
            <a:r>
              <a:rPr lang="en-US" sz="1200" dirty="0">
                <a:latin typeface="Courier New"/>
                <a:cs typeface="Courier New"/>
              </a:rPr>
              <a:t>  1888346  GGGATAGACGTTAAAACCGGAAACC  1888370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3EFA63-DE6B-1C40-8E13-70DFD3C7F100}" type="slidenum">
              <a:rPr lang="en-US" smtClean="0"/>
              <a:pPr>
                <a:defRPr/>
              </a:pPr>
              <a:t>15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254002" y="1032867"/>
            <a:ext cx="8547099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latin typeface="Courier New"/>
                <a:cs typeface="Courier New"/>
              </a:rPr>
              <a:t>HWI-ST897:104:C015GACXX:6:1101:12678:20443  163 U00096  </a:t>
            </a:r>
            <a:r>
              <a:rPr lang="en-US" dirty="0">
                <a:solidFill>
                  <a:srgbClr val="FF0000"/>
                </a:solidFill>
                <a:latin typeface="Courier New"/>
                <a:cs typeface="Courier New"/>
              </a:rPr>
              <a:t>1888286</a:t>
            </a:r>
            <a:r>
              <a:rPr lang="en-US" sz="1800" dirty="0">
                <a:latin typeface="Courier New"/>
                <a:cs typeface="Courier New"/>
              </a:rPr>
              <a:t> 60  </a:t>
            </a:r>
            <a:r>
              <a:rPr lang="en-US" dirty="0">
                <a:solidFill>
                  <a:srgbClr val="FF0000"/>
                </a:solidFill>
                <a:latin typeface="Courier New"/>
                <a:cs typeface="Courier New"/>
              </a:rPr>
              <a:t>64M1D20M</a:t>
            </a:r>
            <a:r>
              <a:rPr lang="en-US" sz="1800" dirty="0">
                <a:latin typeface="Courier New"/>
                <a:cs typeface="Courier New"/>
              </a:rPr>
              <a:t>    =   1888358 170 </a:t>
            </a:r>
            <a:r>
              <a:rPr lang="en-US" sz="1000" dirty="0">
                <a:latin typeface="Courier New"/>
                <a:cs typeface="Courier New"/>
              </a:rPr>
              <a:t>GCCAACAGCCGCGACTTCCTGTACGCCAGGATGCTGCATGACGACATCTTCAATCTCGTTGGGAAGACGTTAAAAACGGAAACC    CCCFFFFFHHFHHJJJJJJJ        JHIJHIJIIJIJJJJJIJJJJIJJHHFFFFFFEEEEEEDDDDDDA5,53,8&lt;?CC(50?8BD3?    </a:t>
            </a:r>
            <a:r>
              <a:rPr lang="en-US" dirty="0">
                <a:solidFill>
                  <a:srgbClr val="FF0000"/>
                </a:solidFill>
                <a:latin typeface="Courier New"/>
                <a:cs typeface="Courier New"/>
              </a:rPr>
              <a:t>NM:i:2</a:t>
            </a:r>
            <a:r>
              <a:rPr lang="en-US" sz="1800" dirty="0">
                <a:latin typeface="Courier New"/>
                <a:cs typeface="Courier New"/>
              </a:rPr>
              <a:t>  AS:i:72 XS:i:0  RG:Z:S1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69900" y="2584451"/>
            <a:ext cx="79375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124120"/>
                </a:solidFill>
              </a:rPr>
              <a:t>mapping position and CIGAR determine the alignment</a:t>
            </a:r>
          </a:p>
        </p:txBody>
      </p:sp>
      <p:sp>
        <p:nvSpPr>
          <p:cNvPr id="8" name="Oval 7"/>
          <p:cNvSpPr/>
          <p:nvPr/>
        </p:nvSpPr>
        <p:spPr>
          <a:xfrm>
            <a:off x="2230692" y="3979951"/>
            <a:ext cx="393700" cy="83704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3322892" y="3979951"/>
            <a:ext cx="393700" cy="83704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791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43444"/>
            <a:ext cx="8229600" cy="593766"/>
          </a:xfrm>
        </p:spPr>
        <p:txBody>
          <a:bodyPr/>
          <a:lstStyle/>
          <a:p>
            <a:r>
              <a:rPr lang="en-US" sz="3200" dirty="0"/>
              <a:t>Alignment-based SNP discovery: GATK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37915"/>
            <a:ext cx="8229600" cy="3658691"/>
          </a:xfrm>
        </p:spPr>
        <p:txBody>
          <a:bodyPr/>
          <a:lstStyle/>
          <a:p>
            <a:r>
              <a:rPr lang="en-US" dirty="0"/>
              <a:t>The Genome Analysis Toolkit (GATK) is a software package developed at the Broad Institute to primarily focus on variant discovery and genotyping.</a:t>
            </a:r>
          </a:p>
          <a:p>
            <a:r>
              <a:rPr lang="en-US" dirty="0"/>
              <a:t>Input data: BAM files and reference genome</a:t>
            </a:r>
          </a:p>
          <a:p>
            <a:r>
              <a:rPr lang="en-US" dirty="0"/>
              <a:t>Code example:</a:t>
            </a:r>
          </a:p>
          <a:p>
            <a:pPr marL="0" indent="0">
              <a:buNone/>
            </a:pPr>
            <a:r>
              <a:rPr lang="en-US" dirty="0" err="1">
                <a:latin typeface="Courier"/>
                <a:cs typeface="Courier"/>
              </a:rPr>
              <a:t>gatk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dirty="0" err="1">
                <a:latin typeface="Courier"/>
                <a:cs typeface="Courier"/>
              </a:rPr>
              <a:t>HaplotypeCaller</a:t>
            </a:r>
            <a:r>
              <a:rPr lang="en-US" dirty="0">
                <a:latin typeface="Courier"/>
                <a:cs typeface="Courier"/>
              </a:rPr>
              <a:t> \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	-R &lt;</a:t>
            </a:r>
            <a:r>
              <a:rPr lang="en-US" dirty="0" err="1">
                <a:latin typeface="Courier"/>
                <a:cs typeface="Courier"/>
              </a:rPr>
              <a:t>your_reference</a:t>
            </a:r>
            <a:r>
              <a:rPr lang="en-US" dirty="0">
                <a:latin typeface="Courier"/>
                <a:cs typeface="Courier"/>
              </a:rPr>
              <a:t>&gt; \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	-I &lt;</a:t>
            </a:r>
            <a:r>
              <a:rPr lang="en-US" dirty="0" err="1">
                <a:latin typeface="Courier"/>
                <a:cs typeface="Courier"/>
              </a:rPr>
              <a:t>your_bam</a:t>
            </a:r>
            <a:r>
              <a:rPr lang="en-US" dirty="0">
                <a:latin typeface="Courier"/>
                <a:cs typeface="Courier"/>
              </a:rPr>
              <a:t>&gt; \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	-</a:t>
            </a:r>
            <a:r>
              <a:rPr lang="en-US" dirty="0" err="1">
                <a:latin typeface="Courier"/>
                <a:cs typeface="Courier"/>
              </a:rPr>
              <a:t>glm</a:t>
            </a:r>
            <a:r>
              <a:rPr lang="en-US" dirty="0">
                <a:latin typeface="Courier"/>
                <a:cs typeface="Courier"/>
              </a:rPr>
              <a:t> BOTH</a:t>
            </a:r>
          </a:p>
          <a:p>
            <a:pPr marL="0" indent="0">
              <a:buNone/>
            </a:pPr>
            <a:endParaRPr lang="en-US" dirty="0">
              <a:latin typeface="Courier"/>
              <a:cs typeface="Courier"/>
            </a:endParaRP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### BOTH = SNP + INDEL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3EFA63-DE6B-1C40-8E13-70DFD3C7F100}" type="slidenum">
              <a:rPr lang="en-US" smtClean="0"/>
              <a:pPr>
                <a:defRPr/>
              </a:pPr>
              <a:t>16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F802DD-EDB3-DB48-903F-A1DFA2BE5646}"/>
              </a:ext>
            </a:extLst>
          </p:cNvPr>
          <p:cNvSpPr txBox="1"/>
          <p:nvPr/>
        </p:nvSpPr>
        <p:spPr>
          <a:xfrm>
            <a:off x="5900651" y="4442520"/>
            <a:ext cx="1680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latin typeface="+mn-lt"/>
              </a:rPr>
              <a:t>Version v4.3.0.0</a:t>
            </a:r>
          </a:p>
        </p:txBody>
      </p:sp>
    </p:spTree>
    <p:extLst>
      <p:ext uri="{BB962C8B-B14F-4D97-AF65-F5344CB8AC3E}">
        <p14:creationId xmlns:p14="http://schemas.microsoft.com/office/powerpoint/2010/main" val="33929151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11299"/>
            <a:ext cx="8229600" cy="449828"/>
          </a:xfrm>
        </p:spPr>
        <p:txBody>
          <a:bodyPr/>
          <a:lstStyle/>
          <a:p>
            <a:r>
              <a:rPr lang="en-US" sz="3200" dirty="0"/>
              <a:t>Variant output - </a:t>
            </a:r>
            <a:r>
              <a:rPr lang="en-US" sz="2800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VCF</a:t>
            </a:r>
            <a:r>
              <a:rPr lang="en-US" sz="2800" dirty="0">
                <a:latin typeface="+mn-lt"/>
              </a:rPr>
              <a:t> (Variant Call Format)</a:t>
            </a:r>
            <a:endParaRPr lang="en-US" sz="32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3EFA63-DE6B-1C40-8E13-70DFD3C7F100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38720306"/>
              </p:ext>
            </p:extLst>
          </p:nvPr>
        </p:nvGraphicFramePr>
        <p:xfrm>
          <a:off x="95251" y="1247291"/>
          <a:ext cx="8902697" cy="1000450"/>
        </p:xfrm>
        <a:graphic>
          <a:graphicData uri="http://schemas.openxmlformats.org/drawingml/2006/table">
            <a:tbl>
              <a:tblPr/>
              <a:tblGrid>
                <a:gridCol w="5026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2831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2831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28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28312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2831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28312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309323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169160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1285623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1343621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2000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#CHROM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POS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ID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REF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ALT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QUAL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FILTER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INFO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FORMAT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DH10B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MG1655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ref1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89089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.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782.76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.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…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GT:AD:DP:GQ:MLPSAC:MLPSAF:PL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1:0,18:18:99:1:1.00:781,0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0:27,0:27:99:0:0.00:0,1149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ref1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89103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.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690.76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.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…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GT:AD:DP:GQ:MLPSAC:MLPSAF:PL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1:0,16:16:99:1:1.00:689,0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0:29,0:29:99:0:0.00:0,1253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ref1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89143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.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A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448.76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.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…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GT:AD:DP:GQ:MLPSAC:MLPSAF:PL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1:0,11:11:99:1:1.00:447,0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0:27,0:27:99:0:0.00:0,1165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90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ref1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89145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.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T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405.76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.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…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GT:AD:DP:GQ:MLPSAC:MLPSAF:PL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1:0,10:10:99:1:1.00:404,0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0:28,0:28:99:0:0.00:0,1215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162274" y="760536"/>
            <a:ext cx="327038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n-lt"/>
                <a:hlinkClick r:id="rId3"/>
              </a:rPr>
              <a:t>https://samtools.github.io/hts-specs/VCFv4.2.pdf</a:t>
            </a:r>
            <a:endParaRPr lang="en-US" sz="1200" dirty="0">
              <a:latin typeface="+mn-lt"/>
            </a:endParaRPr>
          </a:p>
        </p:txBody>
      </p:sp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06551306"/>
              </p:ext>
            </p:extLst>
          </p:nvPr>
        </p:nvGraphicFramePr>
        <p:xfrm>
          <a:off x="233754" y="2292628"/>
          <a:ext cx="8442413" cy="627472"/>
        </p:xfrm>
        <a:graphic>
          <a:graphicData uri="http://schemas.openxmlformats.org/drawingml/2006/table">
            <a:tbl>
              <a:tblPr/>
              <a:tblGrid>
                <a:gridCol w="844241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299138">
                <a:tc>
                  <a:txBody>
                    <a:bodyPr/>
                    <a:lstStyle/>
                    <a:p>
                      <a:pPr algn="l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"/>
                          <a:cs typeface="Courier"/>
                        </a:rPr>
                        <a:t>GT: AD  : DP: GQ: MLPSAC: MLPSAF: PL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9138">
                <a:tc>
                  <a:txBody>
                    <a:bodyPr/>
                    <a:lstStyle/>
                    <a:p>
                      <a:pPr marL="0" marR="0" indent="0" algn="l" defTabSz="4572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highlight>
                            <a:srgbClr val="FFFF00"/>
                          </a:highlight>
                          <a:latin typeface="Courier"/>
                          <a:cs typeface="Courier"/>
                        </a:rPr>
                        <a:t>1 : 0,18: 18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ourier"/>
                          <a:cs typeface="Courier"/>
                        </a:rPr>
                        <a:t>: 99: 1     : 1.00  : </a:t>
                      </a:r>
                      <a:r>
                        <a:rPr lang="en-US" sz="2000" b="1" i="0" u="none" strike="noStrike" dirty="0">
                          <a:solidFill>
                            <a:srgbClr val="007700"/>
                          </a:solidFill>
                          <a:effectLst/>
                          <a:latin typeface="Courier"/>
                          <a:cs typeface="Courier"/>
                        </a:rPr>
                        <a:t>781,0</a:t>
                      </a:r>
                    </a:p>
                  </a:txBody>
                  <a:tcPr marL="8936" marR="8936" marT="89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9" name="TextBox 8"/>
          <p:cNvSpPr txBox="1"/>
          <p:nvPr/>
        </p:nvSpPr>
        <p:spPr>
          <a:xfrm>
            <a:off x="547742" y="3009782"/>
            <a:ext cx="7768999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dirty="0">
                <a:highlight>
                  <a:srgbClr val="FFFF00"/>
                </a:highlight>
                <a:latin typeface="+mj-lt"/>
              </a:rPr>
              <a:t>GT=Genotype (0 or 1)</a:t>
            </a:r>
          </a:p>
          <a:p>
            <a:r>
              <a:rPr lang="en-US" sz="1800" dirty="0">
                <a:highlight>
                  <a:srgbClr val="FFFF00"/>
                </a:highlight>
                <a:latin typeface="+mj-lt"/>
              </a:rPr>
              <a:t>AD=Allelic depths for the ref and alt alleles</a:t>
            </a:r>
          </a:p>
          <a:p>
            <a:r>
              <a:rPr lang="en-US" sz="1800" dirty="0">
                <a:highlight>
                  <a:srgbClr val="FFFF00"/>
                </a:highlight>
                <a:latin typeface="+mj-lt"/>
              </a:rPr>
              <a:t>DP=Approximate read depth</a:t>
            </a:r>
          </a:p>
          <a:p>
            <a:r>
              <a:rPr lang="en-US" sz="1800" dirty="0">
                <a:latin typeface="+mj-lt"/>
              </a:rPr>
              <a:t>GQ=Genotype Quality</a:t>
            </a:r>
          </a:p>
          <a:p>
            <a:r>
              <a:rPr lang="en-US" sz="1800" dirty="0">
                <a:latin typeface="+mj-lt"/>
              </a:rPr>
              <a:t>MLPSAC=Maximum likelihood expectation (MLE) for the alternate allele count</a:t>
            </a:r>
          </a:p>
          <a:p>
            <a:r>
              <a:rPr lang="en-US" sz="1800" dirty="0">
                <a:latin typeface="+mj-lt"/>
              </a:rPr>
              <a:t>MLPSAF=Maximum likelihood expectation (MLE) for the alternate allele fraction</a:t>
            </a:r>
          </a:p>
          <a:p>
            <a:r>
              <a:rPr lang="en-US" sz="1800" b="1" dirty="0">
                <a:solidFill>
                  <a:srgbClr val="008000"/>
                </a:solidFill>
                <a:latin typeface="+mj-lt"/>
              </a:rPr>
              <a:t>PL=Normalized, </a:t>
            </a:r>
            <a:r>
              <a:rPr lang="en-US" sz="1800" b="1" dirty="0" err="1">
                <a:solidFill>
                  <a:srgbClr val="008000"/>
                </a:solidFill>
                <a:latin typeface="+mj-lt"/>
              </a:rPr>
              <a:t>Phred</a:t>
            </a:r>
            <a:r>
              <a:rPr lang="en-US" sz="1800" b="1" dirty="0">
                <a:solidFill>
                  <a:srgbClr val="008000"/>
                </a:solidFill>
                <a:latin typeface="+mj-lt"/>
              </a:rPr>
              <a:t>-scaled scores for likelihoods for genotypes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912242" y="3220966"/>
            <a:ext cx="3932487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Prob(0) = 10^(-781/10) = 7.9e-79</a:t>
            </a:r>
          </a:p>
          <a:p>
            <a:r>
              <a:rPr lang="en-US" sz="2000" dirty="0"/>
              <a:t>Prob(1) = 10^(-0/10) = 1   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6972300" y="1020305"/>
            <a:ext cx="0" cy="22698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6528909" y="620227"/>
            <a:ext cx="8867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+mj-lt"/>
              </a:rPr>
              <a:t>isolate 1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8322698" y="1037535"/>
            <a:ext cx="0" cy="226987"/>
          </a:xfrm>
          <a:prstGeom prst="straightConnector1">
            <a:avLst/>
          </a:prstGeom>
          <a:ln>
            <a:solidFill>
              <a:srgbClr val="FF0000"/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7879307" y="637457"/>
            <a:ext cx="8867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>
                <a:solidFill>
                  <a:srgbClr val="FF0000"/>
                </a:solidFill>
                <a:latin typeface="+mj-lt"/>
              </a:rPr>
              <a:t>isolate 2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DF51D27-12B3-914E-B736-8EA3C8303EA8}"/>
              </a:ext>
            </a:extLst>
          </p:cNvPr>
          <p:cNvSpPr/>
          <p:nvPr/>
        </p:nvSpPr>
        <p:spPr>
          <a:xfrm>
            <a:off x="6342019" y="1434674"/>
            <a:ext cx="1338943" cy="215537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5327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02393"/>
            <a:ext cx="8229600" cy="542925"/>
          </a:xfrm>
        </p:spPr>
        <p:txBody>
          <a:bodyPr/>
          <a:lstStyle/>
          <a:p>
            <a:r>
              <a:rPr lang="en-US" sz="3200" dirty="0"/>
              <a:t>GATK – variant filtering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5544"/>
            <a:ext cx="8128000" cy="4206506"/>
          </a:xfrm>
        </p:spPr>
        <p:txBody>
          <a:bodyPr/>
          <a:lstStyle/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GATK</a:t>
            </a:r>
            <a:r>
              <a:rPr lang="en-US" sz="2800" dirty="0"/>
              <a:t> can be used to filter SNPs.</a:t>
            </a:r>
          </a:p>
          <a:p>
            <a:pPr marL="0" indent="0">
              <a:buNone/>
            </a:pPr>
            <a:r>
              <a:rPr lang="en-US" dirty="0" err="1">
                <a:latin typeface="Courier"/>
                <a:cs typeface="Courier"/>
              </a:rPr>
              <a:t>gatk</a:t>
            </a:r>
            <a:r>
              <a:rPr lang="en-US" dirty="0">
                <a:latin typeface="Courier"/>
                <a:cs typeface="Courier"/>
              </a:rPr>
              <a:t> </a:t>
            </a:r>
            <a:r>
              <a:rPr lang="en-US" b="1" dirty="0" err="1">
                <a:solidFill>
                  <a:srgbClr val="FF0000"/>
                </a:solidFill>
                <a:latin typeface="Courier"/>
                <a:cs typeface="Courier"/>
              </a:rPr>
              <a:t>SelectVariants</a:t>
            </a:r>
            <a:r>
              <a:rPr lang="en-US" b="1" dirty="0">
                <a:solidFill>
                  <a:srgbClr val="FF0000"/>
                </a:solidFill>
                <a:latin typeface="Courier"/>
                <a:cs typeface="Courier"/>
              </a:rPr>
              <a:t> </a:t>
            </a:r>
            <a:r>
              <a:rPr lang="en-US" dirty="0">
                <a:latin typeface="Courier"/>
                <a:cs typeface="Courier"/>
              </a:rPr>
              <a:t>\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	-R </a:t>
            </a:r>
            <a:r>
              <a:rPr lang="en-US" dirty="0" err="1">
                <a:latin typeface="Courier"/>
                <a:cs typeface="Courier"/>
              </a:rPr>
              <a:t>your_reference</a:t>
            </a:r>
            <a:r>
              <a:rPr lang="en-US" dirty="0">
                <a:latin typeface="Courier"/>
                <a:cs typeface="Courier"/>
              </a:rPr>
              <a:t> \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	--variant </a:t>
            </a:r>
            <a:r>
              <a:rPr lang="en-US" dirty="0" err="1">
                <a:latin typeface="Courier"/>
                <a:cs typeface="Courier"/>
              </a:rPr>
              <a:t>your_vcf</a:t>
            </a:r>
            <a:r>
              <a:rPr lang="en-US" dirty="0">
                <a:latin typeface="Courier"/>
                <a:cs typeface="Courier"/>
              </a:rPr>
              <a:t> \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	-select 'DP &gt;= 3.0' \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	--</a:t>
            </a:r>
            <a:r>
              <a:rPr lang="en-US" dirty="0" err="1">
                <a:latin typeface="Courier"/>
                <a:cs typeface="Courier"/>
              </a:rPr>
              <a:t>restrictAllelesTo</a:t>
            </a:r>
            <a:r>
              <a:rPr lang="en-US" dirty="0">
                <a:latin typeface="Courier"/>
                <a:cs typeface="Courier"/>
              </a:rPr>
              <a:t> BIALLELIC \</a:t>
            </a:r>
          </a:p>
          <a:p>
            <a:pPr marL="0" indent="0">
              <a:buNone/>
            </a:pPr>
            <a:r>
              <a:rPr lang="en-US" dirty="0">
                <a:latin typeface="Courier"/>
                <a:cs typeface="Courier"/>
              </a:rPr>
              <a:t>	--</a:t>
            </a:r>
            <a:r>
              <a:rPr lang="en-US" dirty="0" err="1">
                <a:latin typeface="Courier"/>
                <a:cs typeface="Courier"/>
              </a:rPr>
              <a:t>selectTypeToInclude</a:t>
            </a:r>
            <a:r>
              <a:rPr lang="en-US" dirty="0">
                <a:latin typeface="Courier"/>
                <a:cs typeface="Courier"/>
              </a:rPr>
              <a:t> SNP</a:t>
            </a:r>
          </a:p>
          <a:p>
            <a:pPr marL="0" indent="0">
              <a:buNone/>
            </a:pPr>
            <a:endParaRPr lang="en-US" dirty="0">
              <a:latin typeface="Courier"/>
              <a:cs typeface="Courier"/>
            </a:endParaRPr>
          </a:p>
          <a:p>
            <a:r>
              <a:rPr lang="en-US" sz="2800" dirty="0">
                <a:solidFill>
                  <a:schemeClr val="tx2">
                    <a:lumMod val="75000"/>
                  </a:schemeClr>
                </a:solidFill>
              </a:rPr>
              <a:t>Filter variants based on the experimental purpose and genetic features</a:t>
            </a:r>
          </a:p>
          <a:p>
            <a:pPr marL="0" indent="0">
              <a:buNone/>
            </a:pPr>
            <a:endParaRPr lang="en-US" sz="1800" dirty="0">
              <a:latin typeface="Courier"/>
              <a:cs typeface="Courier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3EFA63-DE6B-1C40-8E13-70DFD3C7F100}" type="slidenum">
              <a:rPr lang="en-US" smtClean="0"/>
              <a:pPr>
                <a:defRPr/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0925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2397"/>
            <a:ext cx="8229600" cy="723900"/>
          </a:xfrm>
        </p:spPr>
        <p:txBody>
          <a:bodyPr/>
          <a:lstStyle/>
          <a:p>
            <a:r>
              <a:rPr lang="en-US" sz="3600" dirty="0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7483" y="1067963"/>
            <a:ext cx="7658100" cy="340302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3200" dirty="0">
                <a:latin typeface="+mj-lt"/>
              </a:rPr>
              <a:t>Overview of genomic variants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+mj-lt"/>
              </a:rPr>
              <a:t>Data for variant discovery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+mj-lt"/>
              </a:rPr>
              <a:t>Bioinformatics of variant discovery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+mj-lt"/>
              </a:rPr>
              <a:t>Annotation of genomic variants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3EFA63-DE6B-1C40-8E13-70DFD3C7F100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97027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692472"/>
          </a:xfrm>
        </p:spPr>
        <p:txBody>
          <a:bodyPr/>
          <a:lstStyle/>
          <a:p>
            <a:r>
              <a:rPr lang="en-US" dirty="0"/>
              <a:t>Falsely discovered SNPs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6457" y="1521665"/>
            <a:ext cx="7226300" cy="1441450"/>
          </a:xfrm>
        </p:spPr>
        <p:txBody>
          <a:bodyPr/>
          <a:lstStyle/>
          <a:p>
            <a:pPr marL="0" indent="0">
              <a:buNone/>
            </a:pPr>
            <a:r>
              <a:rPr lang="en-US" sz="2800" dirty="0"/>
              <a:t>Can you think about what could result in falsely discovered SNPs using alignment-based SNP methods?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3EFA63-DE6B-1C40-8E13-70DFD3C7F100}" type="slidenum">
              <a:rPr lang="en-US" smtClean="0"/>
              <a:pPr>
                <a:defRPr/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28426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6830" y="173097"/>
            <a:ext cx="8830339" cy="542925"/>
          </a:xfrm>
        </p:spPr>
        <p:txBody>
          <a:bodyPr/>
          <a:lstStyle/>
          <a:p>
            <a:r>
              <a:rPr lang="en-US" sz="3200" dirty="0"/>
              <a:t>Alignment-based SNP discovery: alignment issues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36957" y="813492"/>
            <a:ext cx="4711700" cy="1390650"/>
          </a:xfrm>
        </p:spPr>
        <p:txBody>
          <a:bodyPr/>
          <a:lstStyle/>
          <a:p>
            <a:r>
              <a:rPr lang="en-US" sz="2400" dirty="0">
                <a:latin typeface="+mj-lt"/>
              </a:rPr>
              <a:t>Misalignments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Genomic structural variation</a:t>
            </a:r>
          </a:p>
          <a:p>
            <a:r>
              <a:rPr lang="en-US" sz="2400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Highly divergent regions</a:t>
            </a:r>
          </a:p>
          <a:p>
            <a:endParaRPr lang="en-US" sz="2400" dirty="0">
              <a:latin typeface="+mj-lt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3EFA63-DE6B-1C40-8E13-70DFD3C7F100}" type="slidenum">
              <a:rPr lang="en-US" smtClean="0"/>
              <a:pPr>
                <a:defRPr/>
              </a:pPr>
              <a:t>20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347330" y="793043"/>
            <a:ext cx="7821455" cy="4177360"/>
            <a:chOff x="304800" y="1769167"/>
            <a:chExt cx="7821455" cy="4177360"/>
          </a:xfrm>
        </p:grpSpPr>
        <p:pic>
          <p:nvPicPr>
            <p:cNvPr id="6" name="Picture 5" descr="Screen Shot 2014-11-27 at 12.38.19 PM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6567" y="3429000"/>
              <a:ext cx="5994400" cy="850368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304800" y="4305565"/>
              <a:ext cx="5842000" cy="83099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solidFill>
                    <a:srgbClr val="FF0000"/>
                  </a:solidFill>
                  <a:latin typeface="+mj-lt"/>
                </a:rPr>
                <a:t>The misalignments of RNA-</a:t>
              </a:r>
              <a:r>
                <a:rPr lang="en-US" dirty="0" err="1">
                  <a:solidFill>
                    <a:srgbClr val="FF0000"/>
                  </a:solidFill>
                  <a:latin typeface="+mj-lt"/>
                </a:rPr>
                <a:t>Seq</a:t>
              </a:r>
              <a:r>
                <a:rPr lang="en-US" dirty="0">
                  <a:solidFill>
                    <a:srgbClr val="FF0000"/>
                  </a:solidFill>
                  <a:latin typeface="+mj-lt"/>
                </a:rPr>
                <a:t> data or DNA-</a:t>
              </a:r>
              <a:r>
                <a:rPr lang="en-US" dirty="0" err="1">
                  <a:solidFill>
                    <a:srgbClr val="FF0000"/>
                  </a:solidFill>
                  <a:latin typeface="+mj-lt"/>
                </a:rPr>
                <a:t>Seq</a:t>
              </a:r>
              <a:r>
                <a:rPr lang="en-US" dirty="0">
                  <a:solidFill>
                    <a:srgbClr val="FF0000"/>
                  </a:solidFill>
                  <a:latin typeface="+mj-lt"/>
                </a:rPr>
                <a:t> data led to this discovery</a:t>
              </a:r>
            </a:p>
          </p:txBody>
        </p:sp>
        <p:pic>
          <p:nvPicPr>
            <p:cNvPr id="8" name="Picture 7" descr="Screen Shot 2014-11-27 at 12.44.53 PM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4800" y="5162759"/>
              <a:ext cx="4469878" cy="717550"/>
            </a:xfrm>
            <a:prstGeom prst="rect">
              <a:avLst/>
            </a:prstGeom>
          </p:spPr>
        </p:pic>
        <p:pic>
          <p:nvPicPr>
            <p:cNvPr id="9" name="Picture 8" descr="Screen Shot 2014-11-27 at 12.47.14 PM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82822" y="1769167"/>
              <a:ext cx="1643433" cy="417736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629919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66EB6-A004-AE44-830E-D5C26C5E4F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719" y="73340"/>
            <a:ext cx="8890561" cy="752245"/>
          </a:xfrm>
        </p:spPr>
        <p:txBody>
          <a:bodyPr/>
          <a:lstStyle/>
          <a:p>
            <a:r>
              <a:rPr lang="en-US" dirty="0" err="1"/>
              <a:t>DeepVariant</a:t>
            </a:r>
            <a:br>
              <a:rPr lang="en-US" dirty="0"/>
            </a:br>
            <a:r>
              <a:rPr lang="en-US" sz="2000" dirty="0"/>
              <a:t>(alignment-based but with deep learning to infer genotypes)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D4EED61-A0F2-C247-B48B-32FEFCF28F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3EFA63-DE6B-1C40-8E13-70DFD3C7F100}" type="slidenum">
              <a:rPr lang="en-US" smtClean="0"/>
              <a:pPr>
                <a:defRPr/>
              </a:pPr>
              <a:t>21</a:t>
            </a:fld>
            <a:endParaRPr lang="en-US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0786DA7E-D837-1349-BD31-3A087C0EE2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942" y="1178286"/>
            <a:ext cx="7376947" cy="3688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373B3B48-0253-EE43-AF4B-12799ECAE465}"/>
              </a:ext>
            </a:extLst>
          </p:cNvPr>
          <p:cNvSpPr/>
          <p:nvPr/>
        </p:nvSpPr>
        <p:spPr>
          <a:xfrm>
            <a:off x="616527" y="4866760"/>
            <a:ext cx="2540382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/>
              <a:t>Nature Biotechnology 36:983–987(2018)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3297D2C-4CD0-9447-8295-22057AFF17BA}"/>
              </a:ext>
            </a:extLst>
          </p:cNvPr>
          <p:cNvSpPr txBox="1"/>
          <p:nvPr/>
        </p:nvSpPr>
        <p:spPr>
          <a:xfrm>
            <a:off x="457200" y="877672"/>
            <a:ext cx="76655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A universal SNP and small-indel variant caller using deep neural networks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9931ACE-F174-2B4E-A854-ECB55CA24AD9}"/>
              </a:ext>
            </a:extLst>
          </p:cNvPr>
          <p:cNvSpPr/>
          <p:nvPr/>
        </p:nvSpPr>
        <p:spPr>
          <a:xfrm>
            <a:off x="2010320" y="1418596"/>
            <a:ext cx="228155" cy="1201478"/>
          </a:xfrm>
          <a:prstGeom prst="rect">
            <a:avLst/>
          </a:prstGeom>
          <a:noFill/>
          <a:ln w="28575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rgbClr val="FF0000"/>
                </a:solidFill>
              </a:ln>
              <a:noFill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E75A2B7-D20B-8B4B-B0B9-D8F7F4707BC0}"/>
              </a:ext>
            </a:extLst>
          </p:cNvPr>
          <p:cNvSpPr txBox="1"/>
          <p:nvPr/>
        </p:nvSpPr>
        <p:spPr>
          <a:xfrm>
            <a:off x="6877342" y="1182999"/>
            <a:ext cx="12955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alibri Light" panose="020F0302020204030204" pitchFamily="34" charset="0"/>
                <a:cs typeface="Calibri Light" panose="020F0302020204030204" pitchFamily="34" charset="0"/>
              </a:rPr>
              <a:t>Genotypes</a:t>
            </a:r>
          </a:p>
        </p:txBody>
      </p:sp>
      <p:sp>
        <p:nvSpPr>
          <p:cNvPr id="13" name="Down Arrow 12">
            <a:extLst>
              <a:ext uri="{FF2B5EF4-FFF2-40B4-BE49-F238E27FC236}">
                <a16:creationId xmlns:a16="http://schemas.microsoft.com/office/drawing/2014/main" id="{34EBE9B4-02B4-734C-A390-E00742FDB3E0}"/>
              </a:ext>
            </a:extLst>
          </p:cNvPr>
          <p:cNvSpPr/>
          <p:nvPr/>
        </p:nvSpPr>
        <p:spPr>
          <a:xfrm flipV="1">
            <a:off x="7366987" y="1603300"/>
            <a:ext cx="316258" cy="303277"/>
          </a:xfrm>
          <a:prstGeom prst="down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89331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849FEA-EB5E-4623-8926-3DD573CD41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62AAC9-DB1C-E09E-6CA5-C8294233F3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302397"/>
            <a:ext cx="8229600" cy="723900"/>
          </a:xfrm>
        </p:spPr>
        <p:txBody>
          <a:bodyPr/>
          <a:lstStyle/>
          <a:p>
            <a:r>
              <a:rPr lang="en-US" sz="3600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18E503-FC08-8E7E-2CFC-3B188246E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7483" y="1067963"/>
            <a:ext cx="7658100" cy="3403027"/>
          </a:xfrm>
        </p:spPr>
        <p:txBody>
          <a:bodyPr/>
          <a:lstStyle/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Overview of genomic variants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Data for variant discovery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solidFill>
                  <a:schemeClr val="bg1">
                    <a:lumMod val="85000"/>
                  </a:schemeClr>
                </a:solidFill>
                <a:latin typeface="+mj-lt"/>
              </a:rPr>
              <a:t>Bioinformatics of variant discovery</a:t>
            </a:r>
          </a:p>
          <a:p>
            <a:pPr>
              <a:lnSpc>
                <a:spcPct val="150000"/>
              </a:lnSpc>
            </a:pPr>
            <a:r>
              <a:rPr lang="en-US" sz="3200" dirty="0">
                <a:latin typeface="+mj-lt"/>
              </a:rPr>
              <a:t>Annotation of genomic variants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7D2C74F-9825-E4C6-1DBD-7C4B819C59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3EFA63-DE6B-1C40-8E13-70DFD3C7F100}" type="slidenum">
              <a:rPr lang="en-US" smtClean="0"/>
              <a:pPr>
                <a:defRPr/>
              </a:pPr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0243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218" y="205979"/>
            <a:ext cx="4857530" cy="542925"/>
          </a:xfrm>
        </p:spPr>
        <p:txBody>
          <a:bodyPr/>
          <a:lstStyle/>
          <a:p>
            <a:r>
              <a:rPr lang="en-US" dirty="0"/>
              <a:t>Mutations in coding sequences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8498" y="808068"/>
            <a:ext cx="8569681" cy="4129453"/>
          </a:xfrm>
        </p:spPr>
        <p:txBody>
          <a:bodyPr/>
          <a:lstStyle/>
          <a:p>
            <a:pPr marL="0" indent="0">
              <a:buNone/>
            </a:pPr>
            <a:r>
              <a:rPr lang="en-US" b="1" dirty="0"/>
              <a:t>Gene coding regions</a:t>
            </a:r>
          </a:p>
          <a:p>
            <a:r>
              <a:rPr lang="en-US" b="1" dirty="0"/>
              <a:t>Synonymous</a:t>
            </a:r>
            <a:r>
              <a:rPr lang="en-US" dirty="0"/>
              <a:t>: changes that do not alter</a:t>
            </a:r>
          </a:p>
          <a:p>
            <a:pPr marL="0" indent="0">
              <a:buNone/>
            </a:pPr>
            <a:r>
              <a:rPr lang="en-US" dirty="0"/>
              <a:t>                                the encoded amino acid</a:t>
            </a:r>
          </a:p>
          <a:p>
            <a:r>
              <a:rPr lang="en-US" b="1" dirty="0"/>
              <a:t>Non-synonymous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Missense</a:t>
            </a:r>
            <a:r>
              <a:rPr lang="en-US" dirty="0"/>
              <a:t>: changes that alter encoded amino acid </a:t>
            </a:r>
          </a:p>
          <a:p>
            <a:pPr marL="457200" indent="-457200">
              <a:buFont typeface="+mj-lt"/>
              <a:buAutoNum type="arabicPeriod"/>
            </a:pPr>
            <a:r>
              <a:rPr lang="en-US" b="1" dirty="0"/>
              <a:t>Nonsense</a:t>
            </a:r>
            <a:r>
              <a:rPr lang="en-US" dirty="0"/>
              <a:t>: changes that produce a stop codon from an amino acid codon, resulting in a shortened protein</a:t>
            </a:r>
          </a:p>
          <a:p>
            <a:r>
              <a:rPr lang="en-US" b="1" dirty="0"/>
              <a:t>Frameshift</a:t>
            </a:r>
            <a:r>
              <a:rPr lang="en-US" dirty="0"/>
              <a:t> (caused by insertion/deletion)</a:t>
            </a:r>
          </a:p>
          <a:p>
            <a:pPr marL="0" indent="0">
              <a:buNone/>
            </a:pPr>
            <a:endParaRPr lang="en-US" sz="1000" b="1" dirty="0"/>
          </a:p>
          <a:p>
            <a:pPr marL="0" indent="0">
              <a:buNone/>
            </a:pPr>
            <a:r>
              <a:rPr lang="en-US" b="1" dirty="0"/>
              <a:t>Splicing sites</a:t>
            </a:r>
          </a:p>
          <a:p>
            <a:pPr marL="0" indent="0">
              <a:buNone/>
            </a:pPr>
            <a:r>
              <a:rPr lang="en-US" dirty="0"/>
              <a:t>Of an intron, a donor site (5' end of the intron) and an acceptor site (3' end of the intron) are required for splicing.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3EFA63-DE6B-1C40-8E13-70DFD3C7F100}" type="slidenum">
              <a:rPr lang="en-US" smtClean="0"/>
              <a:pPr>
                <a:defRPr/>
              </a:pPr>
              <a:t>23</a:t>
            </a:fld>
            <a:endParaRPr lang="en-US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499583F-4583-0F42-B658-712924DD2D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34270" y="102393"/>
            <a:ext cx="3896512" cy="21613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921096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Variant annotation - </a:t>
            </a:r>
            <a:r>
              <a:rPr lang="en-US" sz="3200" dirty="0" err="1"/>
              <a:t>SnpEff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78434"/>
            <a:ext cx="8229600" cy="3186631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 err="1">
                <a:latin typeface="+mj-lt"/>
              </a:rPr>
              <a:t>SnpEff</a:t>
            </a:r>
            <a:r>
              <a:rPr lang="en-US" sz="2400" dirty="0">
                <a:latin typeface="+mj-lt"/>
              </a:rPr>
              <a:t> is a variant annotation and effect prediction tool. It annotates and predicts the effects of variants on genes.</a:t>
            </a:r>
          </a:p>
          <a:p>
            <a:pPr marL="0" indent="0">
              <a:buNone/>
            </a:pPr>
            <a:r>
              <a:rPr lang="en-US" sz="2400" b="1" dirty="0">
                <a:latin typeface="+mj-lt"/>
              </a:rPr>
              <a:t>Input data:</a:t>
            </a:r>
          </a:p>
          <a:p>
            <a:r>
              <a:rPr lang="en-US" sz="2400" dirty="0">
                <a:latin typeface="+mj-lt"/>
              </a:rPr>
              <a:t>Genome annotation database</a:t>
            </a:r>
          </a:p>
          <a:p>
            <a:r>
              <a:rPr lang="en-US" sz="2400" dirty="0">
                <a:latin typeface="+mj-lt"/>
              </a:rPr>
              <a:t>Variant data: VCF file</a:t>
            </a:r>
          </a:p>
          <a:p>
            <a:pPr marL="0" indent="0">
              <a:buNone/>
            </a:pPr>
            <a:r>
              <a:rPr lang="en-US" sz="2400" b="1" dirty="0">
                <a:latin typeface="+mj-lt"/>
              </a:rPr>
              <a:t>Running:</a:t>
            </a:r>
          </a:p>
          <a:p>
            <a:pPr marL="0" indent="0">
              <a:buNone/>
            </a:pPr>
            <a:r>
              <a:rPr lang="en-US" sz="2400" dirty="0">
                <a:latin typeface="Courier"/>
                <a:cs typeface="Courier"/>
              </a:rPr>
              <a:t>java -jar </a:t>
            </a:r>
            <a:r>
              <a:rPr lang="en-US" sz="2400" dirty="0" err="1">
                <a:latin typeface="Courier"/>
                <a:cs typeface="Courier"/>
              </a:rPr>
              <a:t>snpEff.jar</a:t>
            </a:r>
            <a:r>
              <a:rPr lang="en-US" sz="2400" dirty="0">
                <a:latin typeface="Courier"/>
                <a:cs typeface="Courier"/>
              </a:rPr>
              <a:t> GRCh37.75 </a:t>
            </a:r>
            <a:r>
              <a:rPr lang="en-US" sz="2400" dirty="0" err="1">
                <a:latin typeface="Courier"/>
                <a:cs typeface="Courier"/>
              </a:rPr>
              <a:t>my.vcf</a:t>
            </a:r>
            <a:endParaRPr lang="en-US" sz="2400" dirty="0">
              <a:latin typeface="Courier"/>
              <a:cs typeface="Courier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3EFA63-DE6B-1C40-8E13-70DFD3C7F100}" type="slidenum">
              <a:rPr lang="en-US" smtClean="0"/>
              <a:pPr>
                <a:defRPr/>
              </a:pPr>
              <a:t>24</a:t>
            </a:fld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393700" y="4428709"/>
            <a:ext cx="60579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Cingolani</a:t>
            </a:r>
            <a:r>
              <a:rPr lang="en-US" sz="1600" dirty="0"/>
              <a:t> P, et al., DM. Fly (Austin). 2012 Apr-Jun;6(2):80-92.</a:t>
            </a:r>
          </a:p>
        </p:txBody>
      </p:sp>
    </p:spTree>
    <p:extLst>
      <p:ext uri="{BB962C8B-B14F-4D97-AF65-F5344CB8AC3E}">
        <p14:creationId xmlns:p14="http://schemas.microsoft.com/office/powerpoint/2010/main" val="207194454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27200" y="102393"/>
            <a:ext cx="5689600" cy="481986"/>
          </a:xfrm>
        </p:spPr>
        <p:txBody>
          <a:bodyPr/>
          <a:lstStyle/>
          <a:p>
            <a:r>
              <a:rPr lang="en-US" dirty="0"/>
              <a:t>Detailed effect list from </a:t>
            </a:r>
            <a:r>
              <a:rPr lang="en-US" dirty="0" err="1"/>
              <a:t>SnpEff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3EFA63-DE6B-1C40-8E13-70DFD3C7F100}" type="slidenum">
              <a:rPr lang="en-US" smtClean="0"/>
              <a:pPr>
                <a:defRPr/>
              </a:pPr>
              <a:t>25</a:t>
            </a:fld>
            <a:endParaRPr lang="en-US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94922180"/>
              </p:ext>
            </p:extLst>
          </p:nvPr>
        </p:nvGraphicFramePr>
        <p:xfrm>
          <a:off x="457200" y="581086"/>
          <a:ext cx="7935686" cy="4495757"/>
        </p:xfrm>
        <a:graphic>
          <a:graphicData uri="http://schemas.openxmlformats.org/drawingml/2006/table">
            <a:tbl>
              <a:tblPr/>
              <a:tblGrid>
                <a:gridCol w="262625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30943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16780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Effect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Note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780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8000"/>
                          </a:solidFill>
                          <a:effectLst/>
                          <a:latin typeface="Verdana"/>
                        </a:rPr>
                        <a:t>INTERGENIC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8000"/>
                          </a:solidFill>
                          <a:effectLst/>
                          <a:latin typeface="Verdana"/>
                        </a:rPr>
                        <a:t>The variant is in an </a:t>
                      </a:r>
                      <a:r>
                        <a:rPr lang="en-US" sz="1200" b="1" i="0" u="none" strike="noStrike" dirty="0" err="1">
                          <a:solidFill>
                            <a:srgbClr val="008000"/>
                          </a:solidFill>
                          <a:effectLst/>
                          <a:latin typeface="Verdana"/>
                        </a:rPr>
                        <a:t>intergenic</a:t>
                      </a:r>
                      <a:r>
                        <a:rPr lang="en-US" sz="1200" b="1" i="0" u="none" strike="noStrike" dirty="0">
                          <a:solidFill>
                            <a:srgbClr val="008000"/>
                          </a:solidFill>
                          <a:effectLst/>
                          <a:latin typeface="Verdana"/>
                        </a:rPr>
                        <a:t> region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UPSTREAM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Upstream of a gene (default length: 5K bases)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UTR_5_PRIME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Variant hits 5′UTR region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UTR_5_DELETED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The variant deletes an exon which is in the 5′UTR of the transcript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START_GAINED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A variant in 5′UTR region produces a three base sequence that can be a START codon.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20918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SPLICE_SITE_ACCEPTOR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The variant hits a splice acceptor site (defined as two bases before exon start, except for the first exon).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20918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SPLICE_SITE_DONOR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The variant hits a Splice donor site (defined as two bases after coding exon end, except for the last exon).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START_LOST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Variant causes start codon to be mutated into a non-start codon.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SYNONYMOUS_START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Variant causes start codon to be mutated into another start codon.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CDS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The variant hits a CDS.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6780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8000"/>
                          </a:solidFill>
                          <a:effectLst/>
                          <a:latin typeface="Verdana"/>
                        </a:rPr>
                        <a:t>GENE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8000"/>
                          </a:solidFill>
                          <a:effectLst/>
                          <a:latin typeface="Verdana"/>
                        </a:rPr>
                        <a:t>The variant hits a gene.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TRANSCRIPT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The variant hits a transcript.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EXON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The vairant hist an exon.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EXON_DELETED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A deletion removes the whole exon.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NON_SYNONYMOUS_CODING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Variant causes a codon that produces a different amino acid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SYNONYMOUS_CODING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Variant causes a codon that produces the same amino acid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6780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8000"/>
                          </a:solidFill>
                          <a:effectLst/>
                          <a:latin typeface="Verdana"/>
                        </a:rPr>
                        <a:t>FRAME_SHIFT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8000"/>
                          </a:solidFill>
                          <a:effectLst/>
                          <a:latin typeface="Verdana"/>
                        </a:rPr>
                        <a:t>Insertion or deletion causes a frame shift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CODON_CHANGE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One or many codons are changed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CODON_INSERTION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One or many codons are inserted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220918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CODON_CHANGE_PLUS_CODON_INSERTION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One codon is changed and one or many codons are inserted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CODON_DELETION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One or many codons are deleted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1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CODON_CHANGE_PLUS_CODON_DELETION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One codon is changed and one or more codons are deleted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2"/>
                  </a:ext>
                </a:extLst>
              </a:tr>
              <a:tr h="16780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8000"/>
                          </a:solidFill>
                          <a:effectLst/>
                          <a:latin typeface="Verdana"/>
                        </a:rPr>
                        <a:t>STOP_GAINED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1" i="0" u="none" strike="noStrike" dirty="0">
                          <a:solidFill>
                            <a:srgbClr val="008000"/>
                          </a:solidFill>
                          <a:effectLst/>
                          <a:latin typeface="Verdana"/>
                        </a:rPr>
                        <a:t>Variant causes a STOP codon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3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SYNONYMOUS_STOP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Variant causes stop codon to be mutated into another stop codon.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4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chemeClr val="tx1"/>
                          </a:solidFill>
                          <a:effectLst/>
                          <a:latin typeface="Verdana"/>
                        </a:rPr>
                        <a:t>STOP_LOST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chemeClr val="tx1"/>
                          </a:solidFill>
                          <a:effectLst/>
                          <a:latin typeface="Verdana"/>
                        </a:rPr>
                        <a:t>Variant causes stop codon to be mutated into a non-stop codon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5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INTRON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Variant hist and intron. Technically, hits no exon in the transcript.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6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UTR_3_PRIME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Variant hits 3′UTR region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7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UTR_3_DELETED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The variant deletes an exon which is in the 3′UTR of the transcript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8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DOWNSTREAM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Downstream of a gene (default length: 5K bases)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29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INTRON_CONSERVED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The variant is in a highly conserved intronic region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0"/>
                  </a:ext>
                </a:extLst>
              </a:tr>
              <a:tr h="114697"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INTERGENIC_CONSERVED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The variant is in a highly conserved </a:t>
                      </a:r>
                      <a:r>
                        <a:rPr lang="en-US" sz="7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intergenic</a:t>
                      </a:r>
                      <a:r>
                        <a:rPr lang="en-US" sz="700" b="0" i="0" u="none" strike="noStrike" dirty="0">
                          <a:solidFill>
                            <a:srgbClr val="333333"/>
                          </a:solidFill>
                          <a:effectLst/>
                          <a:latin typeface="Verdana"/>
                        </a:rPr>
                        <a:t> region</a:t>
                      </a:r>
                    </a:p>
                  </a:txBody>
                  <a:tcPr marL="9727" marR="9727" marT="9727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31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65432277-79FC-3929-018D-3C1063C74650}"/>
              </a:ext>
            </a:extLst>
          </p:cNvPr>
          <p:cNvSpPr txBox="1"/>
          <p:nvPr/>
        </p:nvSpPr>
        <p:spPr>
          <a:xfrm>
            <a:off x="1528354" y="2230446"/>
            <a:ext cx="11576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Missense</a:t>
            </a:r>
          </a:p>
        </p:txBody>
      </p:sp>
      <p:sp>
        <p:nvSpPr>
          <p:cNvPr id="6" name="Down Arrow 5">
            <a:extLst>
              <a:ext uri="{FF2B5EF4-FFF2-40B4-BE49-F238E27FC236}">
                <a16:creationId xmlns:a16="http://schemas.microsoft.com/office/drawing/2014/main" id="{96739824-BA5F-13F7-9766-1C3FC1C724A4}"/>
              </a:ext>
            </a:extLst>
          </p:cNvPr>
          <p:cNvSpPr/>
          <p:nvPr/>
        </p:nvSpPr>
        <p:spPr>
          <a:xfrm>
            <a:off x="1983102" y="2571750"/>
            <a:ext cx="195943" cy="197576"/>
          </a:xfrm>
          <a:prstGeom prst="downArrow">
            <a:avLst/>
          </a:prstGeom>
          <a:solidFill>
            <a:schemeClr val="accent6">
              <a:lumMod val="20000"/>
              <a:lumOff val="80000"/>
            </a:scheme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</p:spTree>
    <p:extLst>
      <p:ext uri="{BB962C8B-B14F-4D97-AF65-F5344CB8AC3E}">
        <p14:creationId xmlns:p14="http://schemas.microsoft.com/office/powerpoint/2010/main" val="1127776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4387BB-F1D8-FA47-0770-DD46698BE7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AI in predicting effects of missense mutations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37303F-E575-2F13-40ED-4B91C2CC63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3EFA63-DE6B-1C40-8E13-70DFD3C7F100}" type="slidenum">
              <a:rPr lang="en-US" smtClean="0"/>
              <a:pPr>
                <a:defRPr/>
              </a:pPr>
              <a:t>26</a:t>
            </a:fld>
            <a:endParaRPr lang="en-US"/>
          </a:p>
        </p:txBody>
      </p:sp>
      <p:pic>
        <p:nvPicPr>
          <p:cNvPr id="8" name="Picture 7" descr="A close-up of a message&#10;&#10;AI-generated content may be incorrect.">
            <a:extLst>
              <a:ext uri="{FF2B5EF4-FFF2-40B4-BE49-F238E27FC236}">
                <a16:creationId xmlns:a16="http://schemas.microsoft.com/office/drawing/2014/main" id="{BC1AD085-E616-D99E-8167-3E178CB09F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27" y="1283387"/>
            <a:ext cx="4418803" cy="98313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BF0054B1-E52B-D72D-6A5E-14628F72F2BB}"/>
              </a:ext>
            </a:extLst>
          </p:cNvPr>
          <p:cNvSpPr txBox="1"/>
          <p:nvPr/>
        </p:nvSpPr>
        <p:spPr>
          <a:xfrm>
            <a:off x="809073" y="880918"/>
            <a:ext cx="2698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>
                <a:latin typeface="Calibri" panose="020F0502020204030204" pitchFamily="34" charset="0"/>
                <a:cs typeface="Calibri" panose="020F0502020204030204" pitchFamily="34" charset="0"/>
              </a:rPr>
              <a:t>Alphamissense</a:t>
            </a:r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 (Google)</a:t>
            </a:r>
          </a:p>
        </p:txBody>
      </p:sp>
      <p:pic>
        <p:nvPicPr>
          <p:cNvPr id="13" name="Picture 12" descr="A screenshot of a website&#10;&#10;AI-generated content may be incorrect.">
            <a:extLst>
              <a:ext uri="{FF2B5EF4-FFF2-40B4-BE49-F238E27FC236}">
                <a16:creationId xmlns:a16="http://schemas.microsoft.com/office/drawing/2014/main" id="{235E1614-8A48-8E34-D704-8B825CDCDB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4198" y="1281028"/>
            <a:ext cx="4117353" cy="894136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E6C78FA2-6DAF-212D-712F-543532447DB7}"/>
              </a:ext>
            </a:extLst>
          </p:cNvPr>
          <p:cNvSpPr txBox="1"/>
          <p:nvPr/>
        </p:nvSpPr>
        <p:spPr>
          <a:xfrm>
            <a:off x="6062080" y="880918"/>
            <a:ext cx="167808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Calibri" panose="020F0502020204030204" pitchFamily="34" charset="0"/>
                <a:cs typeface="Calibri" panose="020F0502020204030204" pitchFamily="34" charset="0"/>
              </a:rPr>
              <a:t>ESM1b (Meta)</a:t>
            </a:r>
          </a:p>
        </p:txBody>
      </p:sp>
      <p:pic>
        <p:nvPicPr>
          <p:cNvPr id="16" name="Picture 15" descr="A diagram of a protein sequence&#10;&#10;AI-generated content may be incorrect.">
            <a:extLst>
              <a:ext uri="{FF2B5EF4-FFF2-40B4-BE49-F238E27FC236}">
                <a16:creationId xmlns:a16="http://schemas.microsoft.com/office/drawing/2014/main" id="{0976D045-7EBC-E47B-A5DC-FBE778F02B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16714" y="2538153"/>
            <a:ext cx="4763237" cy="2140876"/>
          </a:xfrm>
          <a:prstGeom prst="rect">
            <a:avLst/>
          </a:prstGeom>
        </p:spPr>
      </p:pic>
      <p:sp>
        <p:nvSpPr>
          <p:cNvPr id="17" name="Parallelogram 16">
            <a:extLst>
              <a:ext uri="{FF2B5EF4-FFF2-40B4-BE49-F238E27FC236}">
                <a16:creationId xmlns:a16="http://schemas.microsoft.com/office/drawing/2014/main" id="{ED03AE48-BDA4-9286-2824-A23DDAF2D8A4}"/>
              </a:ext>
            </a:extLst>
          </p:cNvPr>
          <p:cNvSpPr/>
          <p:nvPr/>
        </p:nvSpPr>
        <p:spPr>
          <a:xfrm>
            <a:off x="588818" y="3214254"/>
            <a:ext cx="1489363" cy="574963"/>
          </a:xfrm>
          <a:prstGeom prst="parallelogram">
            <a:avLst>
              <a:gd name="adj" fmla="val 55121"/>
            </a:avLst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 descr="A diagram of a number of numbers&#10;&#10;AI-generated content may be incorrect.">
            <a:extLst>
              <a:ext uri="{FF2B5EF4-FFF2-40B4-BE49-F238E27FC236}">
                <a16:creationId xmlns:a16="http://schemas.microsoft.com/office/drawing/2014/main" id="{B253170F-CC5B-1188-889D-808AD6CDE83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818" y="2279509"/>
            <a:ext cx="2904075" cy="248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17819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Summary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0440"/>
            <a:ext cx="8229600" cy="3400516"/>
          </a:xfrm>
        </p:spPr>
        <p:txBody>
          <a:bodyPr/>
          <a:lstStyle/>
          <a:p>
            <a:r>
              <a:rPr lang="en-US" sz="2400" dirty="0"/>
              <a:t>The strategy to generate data for SNP discovery is dependent on experimental purposes, genetic features of the population, and budgets.</a:t>
            </a:r>
          </a:p>
          <a:p>
            <a:endParaRPr lang="en-US" sz="2400" dirty="0"/>
          </a:p>
          <a:p>
            <a:r>
              <a:rPr lang="en-US" sz="2400" dirty="0"/>
              <a:t>A standard approach for SNP discovery is through mapping reads to reference sequences, thereby identifying variants between reads and reference. The most popular method is GATK.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3EFA63-DE6B-1C40-8E13-70DFD3C7F100}" type="slidenum">
              <a:rPr lang="en-US" smtClean="0"/>
              <a:pPr>
                <a:defRPr/>
              </a:pPr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061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5" name="Picture 1" descr="05.1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60839" y="1092820"/>
            <a:ext cx="4535769" cy="33406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603448" y="231488"/>
            <a:ext cx="8229600" cy="461665"/>
          </a:xfrm>
        </p:spPr>
        <p:txBody>
          <a:bodyPr/>
          <a:lstStyle/>
          <a:p>
            <a:r>
              <a:rPr lang="en-US" dirty="0">
                <a:latin typeface="+mn-lt"/>
              </a:rPr>
              <a:t>Genomic</a:t>
            </a:r>
            <a:r>
              <a:rPr lang="en-US" baseline="0" dirty="0">
                <a:latin typeface="+mn-lt"/>
              </a:rPr>
              <a:t> variants (</a:t>
            </a:r>
            <a:r>
              <a:rPr lang="en-US" baseline="0" dirty="0" err="1">
                <a:latin typeface="+mn-lt"/>
              </a:rPr>
              <a:t>ploymorphisms</a:t>
            </a:r>
            <a:r>
              <a:rPr lang="en-US" baseline="0" dirty="0">
                <a:latin typeface="+mn-lt"/>
              </a:rPr>
              <a:t>)</a:t>
            </a:r>
            <a:endParaRPr lang="en-US" dirty="0">
              <a:latin typeface="+mn-lt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13516" y="1937420"/>
            <a:ext cx="123142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n-lt"/>
              </a:rPr>
              <a:t>2. INDEL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0907" y="987928"/>
            <a:ext cx="9845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+mn-lt"/>
              </a:rPr>
              <a:t>1. SNP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08755" y="2763136"/>
            <a:ext cx="416324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n-lt"/>
              </a:rPr>
              <a:t>3. genomic structural variation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latin typeface="+mn-lt"/>
              </a:rPr>
              <a:t>copy number variation, including</a:t>
            </a:r>
          </a:p>
          <a:p>
            <a:r>
              <a:rPr lang="en-US" sz="2000" dirty="0">
                <a:latin typeface="+mn-lt"/>
              </a:rPr>
              <a:t>      presence/absence variation</a:t>
            </a:r>
          </a:p>
          <a:p>
            <a:pPr marL="342900" indent="-342900">
              <a:buFont typeface="Arial"/>
              <a:buChar char="•"/>
            </a:pPr>
            <a:r>
              <a:rPr lang="en-US" sz="2000" dirty="0">
                <a:latin typeface="+mn-lt"/>
              </a:rPr>
              <a:t>other re-arrangements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A74609-B8DA-397E-2E3C-C6D1A2F102BE}"/>
              </a:ext>
            </a:extLst>
          </p:cNvPr>
          <p:cNvSpPr txBox="1"/>
          <p:nvPr/>
        </p:nvSpPr>
        <p:spPr>
          <a:xfrm>
            <a:off x="408755" y="4388474"/>
            <a:ext cx="7886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+mn-lt"/>
              </a:rPr>
              <a:t>4. Chromosomal alternations</a:t>
            </a:r>
          </a:p>
        </p:txBody>
      </p:sp>
    </p:spTree>
    <p:extLst>
      <p:ext uri="{BB962C8B-B14F-4D97-AF65-F5344CB8AC3E}">
        <p14:creationId xmlns:p14="http://schemas.microsoft.com/office/powerpoint/2010/main" val="32919782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>
          <a:extLst>
            <a:ext uri="{FF2B5EF4-FFF2-40B4-BE49-F238E27FC236}">
              <a16:creationId xmlns:a16="http://schemas.microsoft.com/office/drawing/2014/main" id="{9E669AA2-F2A5-A2B9-6AA1-E206182BA4F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51">
            <a:extLst>
              <a:ext uri="{FF2B5EF4-FFF2-40B4-BE49-F238E27FC236}">
                <a16:creationId xmlns:a16="http://schemas.microsoft.com/office/drawing/2014/main" id="{9D10CB57-5945-A00D-9D7F-3E1684288700}"/>
              </a:ext>
            </a:extLst>
          </p:cNvPr>
          <p:cNvSpPr txBox="1"/>
          <p:nvPr/>
        </p:nvSpPr>
        <p:spPr>
          <a:xfrm>
            <a:off x="150650" y="173475"/>
            <a:ext cx="8781000" cy="5231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Various numbers of chromosomes from different cells</a:t>
            </a:r>
            <a:endParaRPr sz="2800" dirty="0">
              <a:solidFill>
                <a:srgbClr val="FF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311" name="Google Shape;311;p51">
            <a:extLst>
              <a:ext uri="{FF2B5EF4-FFF2-40B4-BE49-F238E27FC236}">
                <a16:creationId xmlns:a16="http://schemas.microsoft.com/office/drawing/2014/main" id="{371BFF06-D5EC-816A-0B6F-F3CBF4227C34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596313" y="1184094"/>
            <a:ext cx="3951374" cy="309573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94AEA87-B399-A01E-ECAA-3C10555B1C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86FFA-6B8F-6844-B24E-EB860EB0BCD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71171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7194" y="102392"/>
            <a:ext cx="8229600" cy="971495"/>
          </a:xfrm>
        </p:spPr>
        <p:txBody>
          <a:bodyPr>
            <a:noAutofit/>
          </a:bodyPr>
          <a:lstStyle/>
          <a:p>
            <a:pPr>
              <a:lnSpc>
                <a:spcPct val="90000"/>
              </a:lnSpc>
            </a:pPr>
            <a:r>
              <a:rPr lang="en-US" sz="3200" dirty="0"/>
              <a:t>Intra-species genome rearrangements and structural variation (SV)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7194" y="1173950"/>
            <a:ext cx="8536781" cy="1693813"/>
          </a:xfrm>
        </p:spPr>
        <p:txBody>
          <a:bodyPr>
            <a:noAutofit/>
          </a:bodyPr>
          <a:lstStyle/>
          <a:p>
            <a:pPr marL="0" indent="0">
              <a:lnSpc>
                <a:spcPct val="90000"/>
              </a:lnSpc>
              <a:buNone/>
            </a:pPr>
            <a:r>
              <a:rPr lang="en-US" sz="2400" dirty="0"/>
              <a:t>Variation of </a:t>
            </a:r>
            <a:r>
              <a:rPr lang="en-US" sz="2400" i="1" dirty="0"/>
              <a:t>50 bp </a:t>
            </a:r>
            <a:r>
              <a:rPr lang="en-US" sz="2400" dirty="0"/>
              <a:t>to several Mb in size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400" b="1" dirty="0"/>
              <a:t>Balanced SV </a:t>
            </a:r>
            <a:r>
              <a:rPr lang="en-US" sz="2400" dirty="0"/>
              <a:t>- Inversion, translocation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400" b="1" dirty="0"/>
              <a:t>Unbalanced SV</a:t>
            </a:r>
            <a:r>
              <a:rPr lang="en-US" sz="2400" dirty="0"/>
              <a:t>:</a:t>
            </a:r>
          </a:p>
          <a:p>
            <a:pPr marL="0" indent="0">
              <a:lnSpc>
                <a:spcPct val="90000"/>
              </a:lnSpc>
              <a:buNone/>
            </a:pPr>
            <a:r>
              <a:rPr lang="en-US" sz="2400" dirty="0"/>
              <a:t>- Copy number variation (CNV), Presence/Absence variation (PAV)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D14BB4-5C4D-8E40-814F-FB4DF9790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4</a:t>
            </a:fld>
            <a:endParaRPr lang="en-US"/>
          </a:p>
        </p:txBody>
      </p:sp>
      <p:pic>
        <p:nvPicPr>
          <p:cNvPr id="5" name="Google Shape;127;p21">
            <a:extLst>
              <a:ext uri="{FF2B5EF4-FFF2-40B4-BE49-F238E27FC236}">
                <a16:creationId xmlns:a16="http://schemas.microsoft.com/office/drawing/2014/main" id="{5ACA4C96-6933-2456-59DB-FA06C592C575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693371" y="2936521"/>
            <a:ext cx="4883084" cy="2104586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28;p21">
            <a:extLst>
              <a:ext uri="{FF2B5EF4-FFF2-40B4-BE49-F238E27FC236}">
                <a16:creationId xmlns:a16="http://schemas.microsoft.com/office/drawing/2014/main" id="{71396E51-D202-8715-8E4D-1FEDA553CB5F}"/>
              </a:ext>
            </a:extLst>
          </p:cNvPr>
          <p:cNvSpPr/>
          <p:nvPr/>
        </p:nvSpPr>
        <p:spPr>
          <a:xfrm>
            <a:off x="5886643" y="4204702"/>
            <a:ext cx="1584722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</a:pPr>
            <a:r>
              <a:rPr lang="en-US" sz="1400" dirty="0">
                <a:solidFill>
                  <a:srgbClr val="000000"/>
                </a:solidFill>
                <a:latin typeface="Calibri" panose="020F0502020204030204" pitchFamily="34" charset="0"/>
                <a:ea typeface="Arial"/>
                <a:cs typeface="Calibri" panose="020F0502020204030204" pitchFamily="34" charset="0"/>
                <a:sym typeface="Arial"/>
              </a:rPr>
              <a:t>Coletta et al., Genome Biol, 2021</a:t>
            </a:r>
            <a:endParaRPr sz="140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3C59327-968A-EA90-AB55-EFA8587CC9C0}"/>
              </a:ext>
            </a:extLst>
          </p:cNvPr>
          <p:cNvSpPr txBox="1"/>
          <p:nvPr/>
        </p:nvSpPr>
        <p:spPr>
          <a:xfrm>
            <a:off x="4031894" y="2990108"/>
            <a:ext cx="1424819" cy="138499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900" dirty="0" err="1">
                <a:latin typeface="Helvetica" pitchFamily="2" charset="0"/>
              </a:rPr>
              <a:t>Inversion&amp;translocation</a:t>
            </a:r>
            <a:endParaRPr lang="en-US" sz="900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647639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291039"/>
            <a:ext cx="8229600" cy="542925"/>
          </a:xfrm>
        </p:spPr>
        <p:txBody>
          <a:bodyPr/>
          <a:lstStyle/>
          <a:p>
            <a:r>
              <a:rPr lang="en-US" sz="3200" dirty="0"/>
              <a:t>Genomic variants - SNPs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32199" y="1071309"/>
            <a:ext cx="8667456" cy="3534767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lang="en-US" sz="2400" dirty="0"/>
              <a:t>SNP stands for single nucleotide polymorphism.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At the population level, frequencies of SNPs are depended on species. For example, millions of SNPs have been discovered in human populations. 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Most SNPs are </a:t>
            </a:r>
            <a:r>
              <a:rPr lang="en-US" sz="2400" i="1" dirty="0"/>
              <a:t>bi-allelic</a:t>
            </a:r>
            <a:r>
              <a:rPr lang="en-US" sz="2400" dirty="0"/>
              <a:t>. (mutation rate per site is about 10</a:t>
            </a:r>
            <a:r>
              <a:rPr lang="en-US" sz="2400" baseline="30000" dirty="0"/>
              <a:t>-8</a:t>
            </a:r>
            <a:r>
              <a:rPr lang="en-US" sz="2400" dirty="0"/>
              <a:t>)</a:t>
            </a:r>
          </a:p>
          <a:p>
            <a:pPr>
              <a:lnSpc>
                <a:spcPct val="120000"/>
              </a:lnSpc>
            </a:pPr>
            <a:r>
              <a:rPr lang="en-US" sz="2400" dirty="0"/>
              <a:t>Most SNPs have </a:t>
            </a:r>
            <a:r>
              <a:rPr lang="en-US" sz="2400" i="1" dirty="0"/>
              <a:t>no or marginal impacts </a:t>
            </a:r>
            <a:r>
              <a:rPr lang="en-US" sz="2400" dirty="0"/>
              <a:t>but some could have important phenotypic consequences.</a:t>
            </a:r>
          </a:p>
        </p:txBody>
      </p:sp>
    </p:spTree>
    <p:extLst>
      <p:ext uri="{BB962C8B-B14F-4D97-AF65-F5344CB8AC3E}">
        <p14:creationId xmlns:p14="http://schemas.microsoft.com/office/powerpoint/2010/main" val="3866192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50DD89-3FB8-2312-7378-AF52AED84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 to T is a common mutation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994B0C-9E93-2456-6EDA-05810D0F0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E3EFA63-DE6B-1C40-8E13-70DFD3C7F100}" type="slidenum">
              <a:rPr lang="en-US" smtClean="0"/>
              <a:pPr>
                <a:defRPr/>
              </a:pPr>
              <a:t>6</a:t>
            </a:fld>
            <a:endParaRPr lang="en-US"/>
          </a:p>
        </p:txBody>
      </p:sp>
      <p:pic>
        <p:nvPicPr>
          <p:cNvPr id="6" name="Picture 5" descr="A chemical structure with text and numbers&#10;&#10;AI-generated content may be incorrect.">
            <a:extLst>
              <a:ext uri="{FF2B5EF4-FFF2-40B4-BE49-F238E27FC236}">
                <a16:creationId xmlns:a16="http://schemas.microsoft.com/office/drawing/2014/main" id="{AE38A2B4-5AA0-EAD5-294C-D1A477670D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6025" y="2285184"/>
            <a:ext cx="1236897" cy="1408160"/>
          </a:xfrm>
          <a:prstGeom prst="rect">
            <a:avLst/>
          </a:prstGeom>
        </p:spPr>
      </p:pic>
      <p:pic>
        <p:nvPicPr>
          <p:cNvPr id="9" name="Picture 8" descr="A chemical formula with numbers and letters&#10;&#10;AI-generated content may be incorrect.">
            <a:extLst>
              <a:ext uri="{FF2B5EF4-FFF2-40B4-BE49-F238E27FC236}">
                <a16:creationId xmlns:a16="http://schemas.microsoft.com/office/drawing/2014/main" id="{EE91D1BC-B6FB-973E-AB8E-953A521EDA1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25825" y="861995"/>
            <a:ext cx="888672" cy="1352903"/>
          </a:xfrm>
          <a:prstGeom prst="rect">
            <a:avLst/>
          </a:prstGeom>
        </p:spPr>
      </p:pic>
      <p:pic>
        <p:nvPicPr>
          <p:cNvPr id="11" name="Picture 10" descr="A chemical structure with letters and numbers&#10;&#10;AI-generated content may be incorrect.">
            <a:extLst>
              <a:ext uri="{FF2B5EF4-FFF2-40B4-BE49-F238E27FC236}">
                <a16:creationId xmlns:a16="http://schemas.microsoft.com/office/drawing/2014/main" id="{67DA1C4C-ADF4-B8F7-28DC-5F3C98128C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86026" y="882187"/>
            <a:ext cx="1236897" cy="1332712"/>
          </a:xfrm>
          <a:prstGeom prst="rect">
            <a:avLst/>
          </a:prstGeom>
        </p:spPr>
      </p:pic>
      <p:pic>
        <p:nvPicPr>
          <p:cNvPr id="13" name="Picture 12" descr="A diagram of a chemical structure&#10;&#10;AI-generated content may be incorrect.">
            <a:extLst>
              <a:ext uri="{FF2B5EF4-FFF2-40B4-BE49-F238E27FC236}">
                <a16:creationId xmlns:a16="http://schemas.microsoft.com/office/drawing/2014/main" id="{A6225B9C-AE9A-53AB-DE2A-9D0D368D2B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200" y="2091798"/>
            <a:ext cx="5042312" cy="2656896"/>
          </a:xfrm>
          <a:prstGeom prst="rect">
            <a:avLst/>
          </a:prstGeom>
        </p:spPr>
      </p:pic>
      <p:pic>
        <p:nvPicPr>
          <p:cNvPr id="15" name="Picture 14" descr="A diagram of a chemical structure&#10;&#10;AI-generated content may be incorrect.">
            <a:extLst>
              <a:ext uri="{FF2B5EF4-FFF2-40B4-BE49-F238E27FC236}">
                <a16:creationId xmlns:a16="http://schemas.microsoft.com/office/drawing/2014/main" id="{AECA0903-1713-0563-4039-959DD779326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25825" y="2285184"/>
            <a:ext cx="888672" cy="1416172"/>
          </a:xfrm>
          <a:prstGeom prst="rect">
            <a:avLst/>
          </a:prstGeom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D8182EA7-7F4B-336A-E676-A1892EDB3D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11143" y="3891567"/>
            <a:ext cx="2006711" cy="11495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D5BC6DA-C4F8-0FB3-5288-6EE94C59FA7B}"/>
              </a:ext>
            </a:extLst>
          </p:cNvPr>
          <p:cNvSpPr txBox="1"/>
          <p:nvPr/>
        </p:nvSpPr>
        <p:spPr>
          <a:xfrm>
            <a:off x="200331" y="4814410"/>
            <a:ext cx="702436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>
                <a:latin typeface="+mn-lt"/>
              </a:rPr>
              <a:t>Wikipedia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38710D6-46ED-995D-139F-D5FD36AE3A7B}"/>
              </a:ext>
            </a:extLst>
          </p:cNvPr>
          <p:cNvSpPr txBox="1"/>
          <p:nvPr/>
        </p:nvSpPr>
        <p:spPr>
          <a:xfrm>
            <a:off x="379423" y="1034314"/>
            <a:ext cx="5333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UV light: C&gt;T mutations in skin cells</a:t>
            </a:r>
          </a:p>
          <a:p>
            <a:r>
              <a:rPr lang="en-US" sz="1200" dirty="0">
                <a:latin typeface="Calibri" panose="020F0502020204030204" pitchFamily="34" charset="0"/>
                <a:cs typeface="Calibri" panose="020F0502020204030204" pitchFamily="34" charset="0"/>
              </a:rPr>
              <a:t>Yu et al, 2024, Nature Reviews Genetics 25: 548–562</a:t>
            </a:r>
          </a:p>
        </p:txBody>
      </p:sp>
    </p:spTree>
    <p:extLst>
      <p:ext uri="{BB962C8B-B14F-4D97-AF65-F5344CB8AC3E}">
        <p14:creationId xmlns:p14="http://schemas.microsoft.com/office/powerpoint/2010/main" val="41119863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41096" y="128027"/>
            <a:ext cx="9061807" cy="577412"/>
          </a:xfrm>
        </p:spPr>
        <p:txBody>
          <a:bodyPr>
            <a:noAutofit/>
          </a:bodyPr>
          <a:lstStyle/>
          <a:p>
            <a:r>
              <a:rPr lang="en-US" sz="2400" dirty="0"/>
              <a:t>SNP application I: w</a:t>
            </a:r>
            <a:r>
              <a:rPr lang="en-US" sz="2400" b="0" i="0" dirty="0">
                <a:latin typeface="+mn-lt"/>
                <a:cs typeface="Calibri Light" panose="020F0302020204030204" pitchFamily="34" charset="0"/>
              </a:rPr>
              <a:t>heat blast fungal movement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BC5C81BD-D391-F946-8096-9C3A33457E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8" y="1498428"/>
            <a:ext cx="5007854" cy="244056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D5D4A1D7-51B5-4B4C-AF88-766C30E65892}"/>
              </a:ext>
            </a:extLst>
          </p:cNvPr>
          <p:cNvSpPr txBox="1"/>
          <p:nvPr/>
        </p:nvSpPr>
        <p:spPr>
          <a:xfrm>
            <a:off x="1361064" y="2604801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931920"/>
                </a:solidFill>
              </a:rPr>
              <a:t>1985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DEA4C24-B77A-2E43-8E88-BE71E465FE77}"/>
              </a:ext>
            </a:extLst>
          </p:cNvPr>
          <p:cNvSpPr txBox="1"/>
          <p:nvPr/>
        </p:nvSpPr>
        <p:spPr>
          <a:xfrm>
            <a:off x="3362829" y="1931200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931920"/>
                </a:solidFill>
              </a:rPr>
              <a:t>2016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F2EA99C-D404-3D4A-BFA8-A15B18AF1F62}"/>
              </a:ext>
            </a:extLst>
          </p:cNvPr>
          <p:cNvSpPr txBox="1"/>
          <p:nvPr/>
        </p:nvSpPr>
        <p:spPr>
          <a:xfrm>
            <a:off x="2514378" y="2454420"/>
            <a:ext cx="75533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>
                <a:solidFill>
                  <a:srgbClr val="931920"/>
                </a:solidFill>
              </a:rPr>
              <a:t>2018</a:t>
            </a:r>
          </a:p>
        </p:txBody>
      </p:sp>
      <p:sp>
        <p:nvSpPr>
          <p:cNvPr id="37" name="Slide Number Placeholder 36">
            <a:extLst>
              <a:ext uri="{FF2B5EF4-FFF2-40B4-BE49-F238E27FC236}">
                <a16:creationId xmlns:a16="http://schemas.microsoft.com/office/drawing/2014/main" id="{281F3BF7-B1AF-EC46-A066-B174107B1B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86FFA-6B8F-6844-B24E-EB860EB0BCD9}" type="slidenum">
              <a:rPr lang="en-US" smtClean="0"/>
              <a:t>7</a:t>
            </a:fld>
            <a:endParaRPr lang="en-US"/>
          </a:p>
        </p:txBody>
      </p:sp>
      <p:pic>
        <p:nvPicPr>
          <p:cNvPr id="24" name="Picture 23" descr="A diagram of a number of numbers&#10;&#10;AI-generated content may be incorrect.">
            <a:extLst>
              <a:ext uri="{FF2B5EF4-FFF2-40B4-BE49-F238E27FC236}">
                <a16:creationId xmlns:a16="http://schemas.microsoft.com/office/drawing/2014/main" id="{6C7833F0-5B83-A3EB-A4D7-0D9EEF65E7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81457" y="1578522"/>
            <a:ext cx="4063107" cy="2390217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72837724-751D-EE18-E842-ACAC75DF14CC}"/>
              </a:ext>
            </a:extLst>
          </p:cNvPr>
          <p:cNvSpPr txBox="1"/>
          <p:nvPr/>
        </p:nvSpPr>
        <p:spPr>
          <a:xfrm>
            <a:off x="6219026" y="1076810"/>
            <a:ext cx="12658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Calibri" panose="020F0502020204030204" pitchFamily="34" charset="0"/>
                <a:cs typeface="Calibri" panose="020F0502020204030204" pitchFamily="34" charset="0"/>
              </a:rPr>
              <a:t>SNP tree</a:t>
            </a:r>
          </a:p>
        </p:txBody>
      </p:sp>
      <p:sp>
        <p:nvSpPr>
          <p:cNvPr id="29" name="Curved Down Arrow 28">
            <a:extLst>
              <a:ext uri="{FF2B5EF4-FFF2-40B4-BE49-F238E27FC236}">
                <a16:creationId xmlns:a16="http://schemas.microsoft.com/office/drawing/2014/main" id="{3247B3F6-4530-DA83-3DE3-F863C02A498F}"/>
              </a:ext>
            </a:extLst>
          </p:cNvPr>
          <p:cNvSpPr/>
          <p:nvPr/>
        </p:nvSpPr>
        <p:spPr>
          <a:xfrm>
            <a:off x="1639796" y="2130367"/>
            <a:ext cx="1263438" cy="400110"/>
          </a:xfrm>
          <a:prstGeom prst="curvedDownArrow">
            <a:avLst>
              <a:gd name="adj1" fmla="val 25000"/>
              <a:gd name="adj2" fmla="val 50000"/>
              <a:gd name="adj3" fmla="val 27408"/>
            </a:avLst>
          </a:prstGeom>
          <a:solidFill>
            <a:srgbClr val="FFFF00"/>
          </a:solidFill>
          <a:ln>
            <a:noFill/>
          </a:ln>
          <a:effectLst/>
          <a:scene3d>
            <a:camera prst="orthographicFront">
              <a:rot lat="0" lon="0" rev="9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0" name="Curved Down Arrow 29">
            <a:extLst>
              <a:ext uri="{FF2B5EF4-FFF2-40B4-BE49-F238E27FC236}">
                <a16:creationId xmlns:a16="http://schemas.microsoft.com/office/drawing/2014/main" id="{072D70A5-B129-6E51-EFDA-518CEE2C7C5F}"/>
              </a:ext>
            </a:extLst>
          </p:cNvPr>
          <p:cNvSpPr/>
          <p:nvPr/>
        </p:nvSpPr>
        <p:spPr>
          <a:xfrm>
            <a:off x="1560319" y="1659896"/>
            <a:ext cx="2334278" cy="599408"/>
          </a:xfrm>
          <a:prstGeom prst="curvedDownArrow">
            <a:avLst/>
          </a:prstGeom>
          <a:solidFill>
            <a:srgbClr val="FFFF00"/>
          </a:solidFill>
          <a:ln>
            <a:noFill/>
          </a:ln>
          <a:effectLst/>
          <a:scene3d>
            <a:camera prst="orthographicFront">
              <a:rot lat="0" lon="0" rev="9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0A60429-9326-C455-6695-75B6F52E369E}"/>
              </a:ext>
            </a:extLst>
          </p:cNvPr>
          <p:cNvSpPr txBox="1"/>
          <p:nvPr/>
        </p:nvSpPr>
        <p:spPr>
          <a:xfrm>
            <a:off x="3301213" y="2358316"/>
            <a:ext cx="9925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Bangladesh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B563200-408B-5F3C-D3BC-EC69490D008F}"/>
              </a:ext>
            </a:extLst>
          </p:cNvPr>
          <p:cNvSpPr txBox="1"/>
          <p:nvPr/>
        </p:nvSpPr>
        <p:spPr>
          <a:xfrm>
            <a:off x="2554417" y="2906003"/>
            <a:ext cx="6960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Helvetica" pitchFamily="2" charset="0"/>
              </a:rPr>
              <a:t>Zambia</a:t>
            </a:r>
          </a:p>
        </p:txBody>
      </p:sp>
    </p:spTree>
    <p:extLst>
      <p:ext uri="{BB962C8B-B14F-4D97-AF65-F5344CB8AC3E}">
        <p14:creationId xmlns:p14="http://schemas.microsoft.com/office/powerpoint/2010/main" val="1337501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  <p:bldP spid="3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233265" y="1002090"/>
            <a:ext cx="3731025" cy="1569660"/>
          </a:xfrm>
        </p:spPr>
        <p:txBody>
          <a:bodyPr wrap="square">
            <a:spAutoFit/>
          </a:bodyPr>
          <a:lstStyle/>
          <a:p>
            <a:pPr marL="0" indent="0" eaLnBrk="1" hangingPunct="1">
              <a:buNone/>
            </a:pPr>
            <a:r>
              <a:rPr lang="en-US" sz="2400" dirty="0">
                <a:latin typeface="+mj-lt"/>
                <a:ea typeface="ＭＳ Ｐゴシック" charset="0"/>
                <a:cs typeface="Palatino" charset="0"/>
              </a:rPr>
              <a:t>Genetic markers to map the genetic controlling of traits (quality traits, quantitative traits, gene expression, etc.)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3200" dirty="0"/>
              <a:t>Application II – quantitative genetic analysis</a:t>
            </a:r>
          </a:p>
        </p:txBody>
      </p:sp>
      <p:pic>
        <p:nvPicPr>
          <p:cNvPr id="6" name="Picture 5" descr="Screenshot 2016-03-24 10.12.1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114" y="2824936"/>
            <a:ext cx="3594717" cy="1591105"/>
          </a:xfrm>
          <a:prstGeom prst="rect">
            <a:avLst/>
          </a:prstGeom>
        </p:spPr>
      </p:pic>
      <p:pic>
        <p:nvPicPr>
          <p:cNvPr id="7" name="Picture 6" descr="A graph of different colored lines&#10;&#10;AI-generated content may be incorrect.">
            <a:extLst>
              <a:ext uri="{FF2B5EF4-FFF2-40B4-BE49-F238E27FC236}">
                <a16:creationId xmlns:a16="http://schemas.microsoft.com/office/drawing/2014/main" id="{88D75062-C8F3-210D-5BB4-E79EB8912C6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1727" y="748904"/>
            <a:ext cx="4291445" cy="4203865"/>
          </a:xfrm>
          <a:prstGeom prst="rect">
            <a:avLst/>
          </a:prstGeom>
        </p:spPr>
      </p:pic>
      <p:pic>
        <p:nvPicPr>
          <p:cNvPr id="8" name="Picture 7" descr="A picture containing text&#10;&#10;Description automatically generated">
            <a:extLst>
              <a:ext uri="{FF2B5EF4-FFF2-40B4-BE49-F238E27FC236}">
                <a16:creationId xmlns:a16="http://schemas.microsoft.com/office/drawing/2014/main" id="{381949F7-F464-7487-FEE5-378C826598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05888" y="898416"/>
            <a:ext cx="831410" cy="1569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027685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76080</TotalTime>
  <Words>1880</Words>
  <Application>Microsoft Macintosh PowerPoint</Application>
  <PresentationFormat>On-screen Show (16:9)</PresentationFormat>
  <Paragraphs>347</Paragraphs>
  <Slides>28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8" baseType="lpstr">
      <vt:lpstr>-apple-system</vt:lpstr>
      <vt:lpstr>Arial</vt:lpstr>
      <vt:lpstr>Calibri</vt:lpstr>
      <vt:lpstr>Calibri Light</vt:lpstr>
      <vt:lpstr>Courier</vt:lpstr>
      <vt:lpstr>Courier New</vt:lpstr>
      <vt:lpstr>Helvetica</vt:lpstr>
      <vt:lpstr>Optima</vt:lpstr>
      <vt:lpstr>Verdana</vt:lpstr>
      <vt:lpstr>Office Theme</vt:lpstr>
      <vt:lpstr>Genomic variants  Bioinformatics Applications (PLPTH813)</vt:lpstr>
      <vt:lpstr>Outline</vt:lpstr>
      <vt:lpstr>Genomic variants (ploymorphisms)</vt:lpstr>
      <vt:lpstr>PowerPoint Presentation</vt:lpstr>
      <vt:lpstr>Intra-species genome rearrangements and structural variation (SV)</vt:lpstr>
      <vt:lpstr>Genomic variants - SNPs</vt:lpstr>
      <vt:lpstr>C to T is a common mutation</vt:lpstr>
      <vt:lpstr>SNP application I: wheat blast fungal movement </vt:lpstr>
      <vt:lpstr>Application II – quantitative genetic analysis</vt:lpstr>
      <vt:lpstr>Next-Generation Sequencing to generate data for variant discovery</vt:lpstr>
      <vt:lpstr>Approaches for data generation</vt:lpstr>
      <vt:lpstr>Alignment-based SNP discovery</vt:lpstr>
      <vt:lpstr>Alignment-based SNP discovery, cont.</vt:lpstr>
      <vt:lpstr>Interpretation of the BWA alignment</vt:lpstr>
      <vt:lpstr>edit distance</vt:lpstr>
      <vt:lpstr>Polymorphism based on Alignment + reference genome</vt:lpstr>
      <vt:lpstr>Alignment-based SNP discovery: GATK</vt:lpstr>
      <vt:lpstr>Variant output - VCF (Variant Call Format)</vt:lpstr>
      <vt:lpstr>GATK – variant filtering</vt:lpstr>
      <vt:lpstr>Falsely discovered SNPs</vt:lpstr>
      <vt:lpstr>Alignment-based SNP discovery: alignment issues</vt:lpstr>
      <vt:lpstr>DeepVariant (alignment-based but with deep learning to infer genotypes)</vt:lpstr>
      <vt:lpstr>Outline</vt:lpstr>
      <vt:lpstr>Mutations in coding sequences</vt:lpstr>
      <vt:lpstr>Variant annotation - SnpEff</vt:lpstr>
      <vt:lpstr>Detailed effect list from SnpEff</vt:lpstr>
      <vt:lpstr>AI in predicting effects of missense mutations</vt:lpstr>
      <vt:lpstr>Summary</vt:lpstr>
    </vt:vector>
  </TitlesOfParts>
  <Company>Iowa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Next-gen Sequencing Technologies</dc:title>
  <dc:creator>Sanzhen Liu</dc:creator>
  <cp:lastModifiedBy>Sanzhen Liu</cp:lastModifiedBy>
  <cp:revision>590</cp:revision>
  <cp:lastPrinted>2013-02-07T13:54:12Z</cp:lastPrinted>
  <dcterms:created xsi:type="dcterms:W3CDTF">2012-03-20T02:03:54Z</dcterms:created>
  <dcterms:modified xsi:type="dcterms:W3CDTF">2025-03-04T15:47:33Z</dcterms:modified>
</cp:coreProperties>
</file>